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69.png" ContentType="image/png"/>
  <Override PartName="/ppt/media/image44.png" ContentType="image/png"/>
  <Override PartName="/ppt/media/image68.png" ContentType="image/png"/>
  <Override PartName="/ppt/media/image43.png" ContentType="image/png"/>
  <Override PartName="/ppt/media/image67.png" ContentType="image/png"/>
  <Override PartName="/ppt/media/image42.png" ContentType="image/png"/>
  <Override PartName="/ppt/media/image66.png" ContentType="image/png"/>
  <Override PartName="/ppt/media/image41.png" ContentType="image/png"/>
  <Override PartName="/ppt/media/image65.png" ContentType="image/png"/>
  <Override PartName="/ppt/media/image40.png" ContentType="image/pn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6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55.png" ContentType="image/png"/>
  <Override PartName="/ppt/media/image30.png" ContentType="image/png"/>
  <Override PartName="/ppt/media/image56.png" ContentType="image/png"/>
  <Override PartName="/ppt/media/image31.png" ContentType="image/png"/>
  <Override PartName="/ppt/media/image57.png" ContentType="image/png"/>
  <Override PartName="/ppt/media/image32.png" ContentType="image/png"/>
  <Override PartName="/ppt/media/image58.png" ContentType="image/png"/>
  <Override PartName="/ppt/media/image33.png" ContentType="image/png"/>
  <Override PartName="/ppt/media/image59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64.png" ContentType="image/png"/>
  <Override PartName="/ppt/media/image9.png" ContentType="image/png"/>
  <Override PartName="/ppt/media/image63.png" ContentType="image/png"/>
  <Override PartName="/ppt/media/image8.png" ContentType="image/png"/>
  <Override PartName="/ppt/media/image62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60.png" ContentType="image/png"/>
  <Override PartName="/ppt/media/image5.png" ContentType="image/png"/>
  <Override PartName="/ppt/media/image61.png" ContentType="image/png"/>
  <Override PartName="/ppt/media/image6.png" ContentType="image/png"/>
  <Override PartName="/ppt/slideMasters/slideMaster5.xml" ContentType="application/vnd.openxmlformats-officedocument.presentationml.slideMaster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2975760" cy="4568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dt"/>
          </p:nvPr>
        </p:nvSpPr>
        <p:spPr>
          <a:xfrm>
            <a:off x="3881880" y="0"/>
            <a:ext cx="2975760" cy="4568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9" name="PlaceHolder 5"/>
          <p:cNvSpPr>
            <a:spLocks noGrp="1"/>
          </p:cNvSpPr>
          <p:nvPr>
            <p:ph type="ftr"/>
          </p:nvPr>
        </p:nvSpPr>
        <p:spPr>
          <a:xfrm>
            <a:off x="0" y="8686800"/>
            <a:ext cx="2975760" cy="4568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0" name="PlaceHolder 6"/>
          <p:cNvSpPr>
            <a:spLocks noGrp="1"/>
          </p:cNvSpPr>
          <p:nvPr>
            <p:ph type="sldNum"/>
          </p:nvPr>
        </p:nvSpPr>
        <p:spPr>
          <a:xfrm>
            <a:off x="3881880" y="8686800"/>
            <a:ext cx="2975760" cy="4568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5F91CF36-0371-4812-9688-9F793C8FA9B7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920" cy="4008600"/>
          </a:xfrm>
          <a:prstGeom prst="rect">
            <a:avLst/>
          </a:prstGeom>
        </p:spPr>
      </p:sp>
      <p:sp>
        <p:nvSpPr>
          <p:cNvPr id="54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544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5762560D-E9FC-42B9-A45F-2C9B63781FB5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920" cy="4008600"/>
          </a:xfrm>
          <a:prstGeom prst="rect">
            <a:avLst/>
          </a:prstGeom>
        </p:spPr>
      </p:sp>
      <p:sp>
        <p:nvSpPr>
          <p:cNvPr id="54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54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EDD75A2A-9A57-4D0F-8B5A-10026F08464C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920" cy="4008600"/>
          </a:xfrm>
          <a:prstGeom prst="rect">
            <a:avLst/>
          </a:prstGeom>
        </p:spPr>
      </p:sp>
      <p:sp>
        <p:nvSpPr>
          <p:cNvPr id="55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556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E5746047-67EE-4A78-851A-2F60E4C7CAB4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920" cy="4008600"/>
          </a:xfrm>
          <a:prstGeom prst="rect">
            <a:avLst/>
          </a:prstGeom>
        </p:spPr>
      </p:sp>
      <p:sp>
        <p:nvSpPr>
          <p:cNvPr id="54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550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6B9FFBE6-857F-45CC-A421-9A0D31C93080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920" cy="4008600"/>
          </a:xfrm>
          <a:prstGeom prst="rect">
            <a:avLst/>
          </a:prstGeom>
        </p:spPr>
      </p:sp>
      <p:sp>
        <p:nvSpPr>
          <p:cNvPr id="55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55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BE70948C-A361-4724-9A32-7CE750A82174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920" cy="4008600"/>
          </a:xfrm>
          <a:prstGeom prst="rect">
            <a:avLst/>
          </a:prstGeom>
        </p:spPr>
      </p:sp>
      <p:sp>
        <p:nvSpPr>
          <p:cNvPr id="55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553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0A955D35-C8CA-416B-911F-BD6CE1AF89B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1"/>
          <p:cNvGrpSpPr/>
          <p:nvPr/>
        </p:nvGrpSpPr>
        <p:grpSpPr>
          <a:xfrm>
            <a:off x="3266640" y="6774120"/>
            <a:ext cx="2513880" cy="82800"/>
            <a:chOff x="3266640" y="6774120"/>
            <a:chExt cx="2513880" cy="82800"/>
          </a:xfrm>
        </p:grpSpPr>
        <p:sp>
          <p:nvSpPr>
            <p:cNvPr id="1" name="CustomShape 2"/>
            <p:cNvSpPr/>
            <p:nvPr/>
          </p:nvSpPr>
          <p:spPr>
            <a:xfrm>
              <a:off x="3266640" y="6774120"/>
              <a:ext cx="1256400" cy="79560"/>
            </a:xfrm>
            <a:prstGeom prst="rect">
              <a:avLst/>
            </a:prstGeom>
            <a:solidFill>
              <a:srgbClr val="2f95d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" name="CustomShape 3"/>
            <p:cNvSpPr/>
            <p:nvPr/>
          </p:nvSpPr>
          <p:spPr>
            <a:xfrm>
              <a:off x="4524120" y="6777360"/>
              <a:ext cx="1256400" cy="79560"/>
            </a:xfrm>
            <a:prstGeom prst="rect">
              <a:avLst/>
            </a:prstGeom>
            <a:solidFill>
              <a:srgbClr val="25cb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4103640" y="6457320"/>
            <a:ext cx="890640" cy="399600"/>
          </a:xfrm>
          <a:prstGeom prst="triangle">
            <a:avLst>
              <a:gd name="adj" fmla="val 52499"/>
            </a:avLst>
          </a:prstGeom>
          <a:solidFill>
            <a:srgbClr val="00b0f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2"/>
          <p:cNvSpPr/>
          <p:nvPr/>
        </p:nvSpPr>
        <p:spPr>
          <a:xfrm>
            <a:off x="3181320" y="-2160"/>
            <a:ext cx="5961600" cy="68590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3" name="Google Shape;66;p46" descr=""/>
          <p:cNvPicPr/>
          <p:nvPr/>
        </p:nvPicPr>
        <p:blipFill>
          <a:blip r:embed="rId3"/>
          <a:stretch/>
        </p:blipFill>
        <p:spPr>
          <a:xfrm>
            <a:off x="7856640" y="6455880"/>
            <a:ext cx="1061640" cy="169560"/>
          </a:xfrm>
          <a:prstGeom prst="rect">
            <a:avLst/>
          </a:prstGeom>
          <a:ln>
            <a:noFill/>
          </a:ln>
        </p:spPr>
      </p:pic>
      <p:sp>
        <p:nvSpPr>
          <p:cNvPr id="44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ic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k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di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titl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te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xt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762120" y="0"/>
            <a:ext cx="833040" cy="83520"/>
          </a:xfrm>
          <a:prstGeom prst="rect">
            <a:avLst/>
          </a:prstGeom>
          <a:solidFill>
            <a:srgbClr val="2f95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2"/>
          <p:cNvSpPr/>
          <p:nvPr/>
        </p:nvSpPr>
        <p:spPr>
          <a:xfrm>
            <a:off x="0" y="0"/>
            <a:ext cx="833040" cy="83520"/>
          </a:xfrm>
          <a:prstGeom prst="rect">
            <a:avLst/>
          </a:prstGeom>
          <a:solidFill>
            <a:srgbClr val="25cbd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3"/>
          <p:cNvSpPr/>
          <p:nvPr/>
        </p:nvSpPr>
        <p:spPr>
          <a:xfrm>
            <a:off x="1523880" y="0"/>
            <a:ext cx="833040" cy="83520"/>
          </a:xfrm>
          <a:prstGeom prst="rect">
            <a:avLst/>
          </a:prstGeom>
          <a:solidFill>
            <a:srgbClr val="7d35a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4"/>
          <p:cNvSpPr/>
          <p:nvPr/>
        </p:nvSpPr>
        <p:spPr>
          <a:xfrm>
            <a:off x="2253960" y="0"/>
            <a:ext cx="833040" cy="83520"/>
          </a:xfrm>
          <a:prstGeom prst="rect">
            <a:avLst/>
          </a:prstGeom>
          <a:solidFill>
            <a:srgbClr val="162c5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240" cy="1896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240" cy="1896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240" cy="1896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240" cy="1896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240" cy="1896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240" cy="1896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slideLayout" Target="../slideLayouts/slideLayout25.xml"/><Relationship Id="rId8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scikit-learn.org/stable/modules/generated/sklearn.tree.DecisionTreeRegressor.html" TargetMode="External"/><Relationship Id="rId2" Type="http://schemas.openxmlformats.org/officeDocument/2006/relationships/hyperlink" Target="https://docs.google.com/document/d/1Z4j0r7wF8mElNdDQj34ibOz2eQ9H9Em7" TargetMode="External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J4Wdy0Wc_xQ&amp;t=77s&amp;ab_channel=StatQuestwithJoshStarmer" TargetMode="External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hyperlink" Target="https://scikit-learn.org/stable/modules/generated/sklearn.ensemble.RandomForestRegressor.html" TargetMode="External"/><Relationship Id="rId2" Type="http://schemas.openxmlformats.org/officeDocument/2006/relationships/hyperlink" Target="https://docs.google.com/document/d/1Z4j0r7wF8mElNdDQj34ibOz2eQ9H9Em7" TargetMode="External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hyperlink" Target="https://www.youtube.com/watch?v=3CC4N4z3GJc&amp;t=738s&amp;ab_channel=StatQuestwithJoshStarmer" TargetMode="External"/><Relationship Id="rId4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s://scikit-learn.org/stable/modules/generated/sklearn.ensemble.GradientBoostingRegressor.html" TargetMode="External"/><Relationship Id="rId2" Type="http://schemas.openxmlformats.org/officeDocument/2006/relationships/hyperlink" Target="https://docs.google.com/document/d/1Z4j0r7wF8mElNdDQj34ibOz2eQ9H9Em7" TargetMode="External"/><Relationship Id="rId3" Type="http://schemas.openxmlformats.org/officeDocument/2006/relationships/image" Target="../media/image46.png"/><Relationship Id="rId4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hyperlink" Target="https://towardsdatascience.com/https-medium-com-vishalmorde-xgboost-algorithm-long-she-may-rein-edd9f99be63d" TargetMode="External"/><Relationship Id="rId2" Type="http://schemas.openxmlformats.org/officeDocument/2006/relationships/hyperlink" Target="https://arxiv.org/pdf/1603.02754.pdf" TargetMode="External"/><Relationship Id="rId3" Type="http://schemas.openxmlformats.org/officeDocument/2006/relationships/image" Target="../media/image62.png"/><Relationship Id="rId4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hyperlink" Target="https://xgboost.readthedocs.io/en/latest/python/python_api.html#module-xgboost.sklearn" TargetMode="External"/><Relationship Id="rId2" Type="http://schemas.openxmlformats.org/officeDocument/2006/relationships/hyperlink" Target="https://docs.google.com/document/d/1Z4j0r7wF8mElNdDQj34ibOz2eQ9H9Em7" TargetMode="External"/><Relationship Id="rId3" Type="http://schemas.openxmlformats.org/officeDocument/2006/relationships/image" Target="../media/image63.png"/><Relationship Id="rId4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4C8SUZJPlMY&amp;t=226s" TargetMode="External"/><Relationship Id="rId2" Type="http://schemas.openxmlformats.org/officeDocument/2006/relationships/image" Target="../media/image64.png"/><Relationship Id="rId3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2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2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hyperlink" Target="https://trends.google.com/trends/explore?date=all&amp;q=Random%20Forest,XGBoost,LightGBM,CatBoost" TargetMode="External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slideLayout" Target="../slideLayouts/slideLayout2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hyperlink" Target="http://colah.github.io/posts/2015-09-Visual-Information/" TargetMode="External"/><Relationship Id="rId2" Type="http://schemas.openxmlformats.org/officeDocument/2006/relationships/hyperlink" Target="https://hyunw.kim/blog/2017/10/14/Entropy.html" TargetMode="External"/><Relationship Id="rId3" Type="http://schemas.openxmlformats.org/officeDocument/2006/relationships/hyperlink" Target="https://dataaspirant.com/how-decision-tree-algorithm-works/" TargetMode="External"/><Relationship Id="rId4" Type="http://schemas.openxmlformats.org/officeDocument/2006/relationships/hyperlink" Target="https://www.kdnuggets.com/2016/10/decision-trees-concise-technical-overview.html" TargetMode="External"/><Relationship Id="rId5" Type="http://schemas.openxmlformats.org/officeDocument/2006/relationships/hyperlink" Target="https://towardsdatascience.com/under-the-hood-decision-tree-454f8581684e" TargetMode="External"/><Relationship Id="rId6" Type="http://schemas.openxmlformats.org/officeDocument/2006/relationships/hyperlink" Target="https://towardsdatascience.com/from-a-single-decision-tree-to-a-random-forest-b9523be65147" TargetMode="External"/><Relationship Id="rId7" Type="http://schemas.openxmlformats.org/officeDocument/2006/relationships/hyperlink" Target="https://www.youtube.com/watch?v=v6VJ2RO66Ag" TargetMode="External"/><Relationship Id="rId8" Type="http://schemas.openxmlformats.org/officeDocument/2006/relationships/hyperlink" Target="https://www.youtube.com/watch?v=v6VJ2RO66Ag" TargetMode="External"/><Relationship Id="rId9" Type="http://schemas.openxmlformats.org/officeDocument/2006/relationships/hyperlink" Target="https://www.youtube.com/watch?v=wr9gUr-eWdA&amp;list=PLNSbvgT1taq1ypFPBvERPL5rWm7TRO_GF&amp;index=81" TargetMode="External"/><Relationship Id="rId10" Type="http://schemas.openxmlformats.org/officeDocument/2006/relationships/hyperlink" Target="https://www.youtube.com/watch?v=g9c66TUylZ4&amp;list=PLNSbvgT1taq1ypFPBvERPL5rWm7TRO_GF&amp;index=84&amp;t=187s" TargetMode="External"/><Relationship Id="rId11" Type="http://schemas.openxmlformats.org/officeDocument/2006/relationships/hyperlink" Target="https://towardsdatascience.com/ensemble-methods-bagging-boosting-and-stacking-c9214a10a205" TargetMode="External"/><Relationship Id="rId12" Type="http://schemas.openxmlformats.org/officeDocument/2006/relationships/hyperlink" Target="https://lsjsj92.tistory.com/548" TargetMode="External"/><Relationship Id="rId13" Type="http://schemas.openxmlformats.org/officeDocument/2006/relationships/hyperlink" Target="https://www.youtube.com/watch?v=4Jz4_IOgS4c" TargetMode="External"/><Relationship Id="rId14" Type="http://schemas.openxmlformats.org/officeDocument/2006/relationships/hyperlink" Target="https://lsjsj92.tistory.com/547" TargetMode="External"/><Relationship Id="rId15" Type="http://schemas.openxmlformats.org/officeDocument/2006/relationships/hyperlink" Target="https://www.youtube.com/watch?v=OtD8wVaFm6E&amp;ab_channel=StatQuestwithJoshStarmer" TargetMode="External"/><Relationship Id="rId16" Type="http://schemas.openxmlformats.org/officeDocument/2006/relationships/hyperlink" Target="https://www.youtube.com/watch?v=MIPkK5ZAsms" TargetMode="External"/><Relationship Id="rId17" Type="http://schemas.openxmlformats.org/officeDocument/2006/relationships/hyperlink" Target="https://xgboost.readthedocs.io/en/latest/parameter.html" TargetMode="External"/><Relationship Id="rId18" Type="http://schemas.openxmlformats.org/officeDocument/2006/relationships/hyperlink" Target="https://www.youtube.com/watch?v=AvWfL1Us3Kg" TargetMode="External"/><Relationship Id="rId19" Type="http://schemas.openxmlformats.org/officeDocument/2006/relationships/hyperlink" Target="https://www.analyticsvidhya.com/blog/2021/04/distinguish-between-tree-based-machine-learning-algorithms/" TargetMode="External"/><Relationship Id="rId20" Type="http://schemas.openxmlformats.org/officeDocument/2006/relationships/hyperlink" Target="https://www.analyticsvidhya.com/blog/2016/04/tree-based-algorithms-complete-tutorial-scratch-in-python/" TargetMode="External"/><Relationship Id="rId21" Type="http://schemas.openxmlformats.org/officeDocument/2006/relationships/hyperlink" Target="https://scikit-learn.org/stable/index.html" TargetMode="External"/><Relationship Id="rId22" Type="http://schemas.openxmlformats.org/officeDocument/2006/relationships/hyperlink" Target="https://www.slideshare.net/freepsw/boosting-bagging-vs-boosting" TargetMode="External"/><Relationship Id="rId23" Type="http://schemas.openxmlformats.org/officeDocument/2006/relationships/hyperlink" Target="https://medium.com/geekculture/xgboost-versus-random-forest-898e42870f30" TargetMode="External"/><Relationship Id="rId24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hyperlink" Target="https://www.import.io/post/how-to-win-a-kaggle-competition/" TargetMode="External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pms.maum.ai/confluence/display/~hjchoi@mindslab.ai/Infortmation+Theory%3A+Entropy" TargetMode="External"/><Relationship Id="rId2" Type="http://schemas.openxmlformats.org/officeDocument/2006/relationships/hyperlink" Target="https://hyunw.kim/blog/2017/10/14/Entropy.html" TargetMode="External"/><Relationship Id="rId3" Type="http://schemas.openxmlformats.org/officeDocument/2006/relationships/hyperlink" Target="http://colah.github.io/posts/2015-09-Visual-Information/" TargetMode="External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318600" y="228600"/>
            <a:ext cx="8071920" cy="48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323f4f"/>
                </a:solidFill>
                <a:latin typeface="Arial"/>
                <a:ea typeface="Arial"/>
              </a:rPr>
              <a:t>Regression problem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363240" y="1593720"/>
            <a:ext cx="8825040" cy="48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n-US" sz="1600" spc="-1" strike="noStrike">
                <a:solidFill>
                  <a:srgbClr val="5a6e8c"/>
                </a:solidFill>
                <a:latin typeface="Arial"/>
                <a:ea typeface="Arial"/>
              </a:rPr>
              <a:t>Problem statement: </a:t>
            </a:r>
            <a:r>
              <a:rPr b="0" lang="en-US" sz="12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find approximate of y = </a:t>
            </a:r>
            <a:r>
              <a:rPr b="1" lang="en-US" sz="12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f</a:t>
            </a:r>
            <a:r>
              <a:rPr b="0" lang="en-US" sz="12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(X) at population, given N samples of X, y from sample space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213" name="Google Shape;262;p3" descr=""/>
          <p:cNvPicPr/>
          <p:nvPr/>
        </p:nvPicPr>
        <p:blipFill>
          <a:blip r:embed="rId1"/>
          <a:stretch/>
        </p:blipFill>
        <p:spPr>
          <a:xfrm>
            <a:off x="6240960" y="2348280"/>
            <a:ext cx="725040" cy="2300760"/>
          </a:xfrm>
          <a:prstGeom prst="rect">
            <a:avLst/>
          </a:prstGeom>
          <a:ln>
            <a:noFill/>
          </a:ln>
        </p:spPr>
      </p:pic>
      <p:pic>
        <p:nvPicPr>
          <p:cNvPr id="214" name="Google Shape;263;p3" descr=""/>
          <p:cNvPicPr/>
          <p:nvPr/>
        </p:nvPicPr>
        <p:blipFill>
          <a:blip r:embed="rId2"/>
          <a:stretch/>
        </p:blipFill>
        <p:spPr>
          <a:xfrm>
            <a:off x="1495440" y="2360520"/>
            <a:ext cx="2066400" cy="2276280"/>
          </a:xfrm>
          <a:prstGeom prst="rect">
            <a:avLst/>
          </a:prstGeom>
          <a:ln>
            <a:noFill/>
          </a:ln>
        </p:spPr>
      </p:pic>
      <p:sp>
        <p:nvSpPr>
          <p:cNvPr id="215" name="CustomShape 3"/>
          <p:cNvSpPr/>
          <p:nvPr/>
        </p:nvSpPr>
        <p:spPr>
          <a:xfrm>
            <a:off x="5758920" y="1925640"/>
            <a:ext cx="257868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cc0000"/>
                </a:solidFill>
                <a:latin typeface="Arial"/>
                <a:ea typeface="Arial"/>
              </a:rPr>
              <a:t>y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 &amp; </a:t>
            </a:r>
            <a:r>
              <a:rPr b="1" lang="en-US" sz="1400" spc="-1" strike="noStrike">
                <a:solidFill>
                  <a:srgbClr val="cc0000"/>
                </a:solidFill>
                <a:latin typeface="Arial"/>
                <a:ea typeface="Arial"/>
              </a:rPr>
              <a:t>target 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&amp; ground truth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6" name="CustomShape 4"/>
          <p:cNvSpPr/>
          <p:nvPr/>
        </p:nvSpPr>
        <p:spPr>
          <a:xfrm>
            <a:off x="1495440" y="1890360"/>
            <a:ext cx="245124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cc0000"/>
                </a:solidFill>
                <a:latin typeface="Arial"/>
                <a:ea typeface="Arial"/>
              </a:rPr>
              <a:t>features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&amp; </a:t>
            </a:r>
            <a:r>
              <a:rPr b="1" lang="en-US" sz="1400" spc="-1" strike="noStrike">
                <a:solidFill>
                  <a:srgbClr val="cc0000"/>
                </a:solidFill>
                <a:latin typeface="Arial"/>
                <a:ea typeface="Arial"/>
              </a:rPr>
              <a:t>columns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&amp; 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x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i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17" name="CustomShape 5"/>
          <p:cNvSpPr/>
          <p:nvPr/>
        </p:nvSpPr>
        <p:spPr>
          <a:xfrm>
            <a:off x="87120" y="3083400"/>
            <a:ext cx="1299240" cy="103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n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th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 data</a:t>
            </a:r>
            <a:endParaRPr b="0" lang="en-US" sz="14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en-US" sz="1400" spc="-1" strike="noStrike">
                <a:solidFill>
                  <a:srgbClr val="cc0000"/>
                </a:solidFill>
                <a:latin typeface="Arial"/>
                <a:ea typeface="Arial"/>
              </a:rPr>
              <a:t>n</a:t>
            </a:r>
            <a:r>
              <a:rPr b="0" lang="en-US" sz="1400" spc="-1" strike="noStrike">
                <a:solidFill>
                  <a:srgbClr val="cc0000"/>
                </a:solidFill>
                <a:latin typeface="Arial"/>
                <a:ea typeface="Arial"/>
              </a:rPr>
              <a:t>th</a:t>
            </a:r>
            <a:r>
              <a:rPr b="1" lang="en-US" sz="1400" spc="-1" strike="noStrike">
                <a:solidFill>
                  <a:srgbClr val="cc0000"/>
                </a:solidFill>
                <a:latin typeface="Arial"/>
                <a:ea typeface="Arial"/>
              </a:rPr>
              <a:t> sample</a:t>
            </a:r>
            <a:endParaRPr b="0" lang="en-US" sz="14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row vector</a:t>
            </a:r>
            <a:endParaRPr b="0" lang="en-US" sz="14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en-US" sz="1400" spc="-1" strike="noStrike">
                <a:solidFill>
                  <a:srgbClr val="cc0000"/>
                </a:solidFill>
                <a:latin typeface="Arial"/>
                <a:ea typeface="Arial"/>
              </a:rPr>
              <a:t>X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8" name="CustomShape 6"/>
          <p:cNvSpPr/>
          <p:nvPr/>
        </p:nvSpPr>
        <p:spPr>
          <a:xfrm>
            <a:off x="1495440" y="2550600"/>
            <a:ext cx="650880" cy="2111400"/>
          </a:xfrm>
          <a:prstGeom prst="rect">
            <a:avLst/>
          </a:prstGeom>
          <a:noFill/>
          <a:ln w="9360">
            <a:solidFill>
              <a:schemeClr val="accent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7"/>
          <p:cNvSpPr/>
          <p:nvPr/>
        </p:nvSpPr>
        <p:spPr>
          <a:xfrm>
            <a:off x="1820880" y="4662360"/>
            <a:ext cx="900000" cy="10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accent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8"/>
          <p:cNvSpPr/>
          <p:nvPr/>
        </p:nvSpPr>
        <p:spPr>
          <a:xfrm>
            <a:off x="343080" y="4769280"/>
            <a:ext cx="475596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70ad47"/>
                </a:solidFill>
                <a:latin typeface="Arial"/>
                <a:ea typeface="Arial"/>
              </a:rPr>
              <a:t>one-hot encoding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: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ex) LSP =&gt; [1,0, ...], DS =&gt; [0,1, ...], ...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1" name="CustomShape 9"/>
          <p:cNvSpPr/>
          <p:nvPr/>
        </p:nvSpPr>
        <p:spPr>
          <a:xfrm>
            <a:off x="4141800" y="3371760"/>
            <a:ext cx="1519200" cy="3855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22" name="Google Shape;271;p3" descr=""/>
          <p:cNvPicPr/>
          <p:nvPr/>
        </p:nvPicPr>
        <p:blipFill>
          <a:blip r:embed="rId3"/>
          <a:stretch/>
        </p:blipFill>
        <p:spPr>
          <a:xfrm>
            <a:off x="441720" y="812160"/>
            <a:ext cx="4047840" cy="437760"/>
          </a:xfrm>
          <a:prstGeom prst="rect">
            <a:avLst/>
          </a:prstGeom>
          <a:ln>
            <a:noFill/>
          </a:ln>
        </p:spPr>
      </p:pic>
      <p:pic>
        <p:nvPicPr>
          <p:cNvPr id="223" name="Google Shape;272;p3" descr=""/>
          <p:cNvPicPr/>
          <p:nvPr/>
        </p:nvPicPr>
        <p:blipFill>
          <a:blip r:embed="rId4"/>
          <a:stretch/>
        </p:blipFill>
        <p:spPr>
          <a:xfrm>
            <a:off x="441720" y="1250280"/>
            <a:ext cx="1761120" cy="296640"/>
          </a:xfrm>
          <a:prstGeom prst="rect">
            <a:avLst/>
          </a:prstGeom>
          <a:ln>
            <a:noFill/>
          </a:ln>
        </p:spPr>
      </p:pic>
      <p:pic>
        <p:nvPicPr>
          <p:cNvPr id="224" name="Google Shape;273;p3" descr=""/>
          <p:cNvPicPr/>
          <p:nvPr/>
        </p:nvPicPr>
        <p:blipFill>
          <a:blip r:embed="rId5"/>
          <a:stretch/>
        </p:blipFill>
        <p:spPr>
          <a:xfrm>
            <a:off x="4476240" y="2899440"/>
            <a:ext cx="650880" cy="440640"/>
          </a:xfrm>
          <a:prstGeom prst="rect">
            <a:avLst/>
          </a:prstGeom>
          <a:ln>
            <a:noFill/>
          </a:ln>
        </p:spPr>
      </p:pic>
      <p:sp>
        <p:nvSpPr>
          <p:cNvPr id="225" name="CustomShape 10"/>
          <p:cNvSpPr/>
          <p:nvPr/>
        </p:nvSpPr>
        <p:spPr>
          <a:xfrm>
            <a:off x="2259720" y="1237320"/>
            <a:ext cx="5387400" cy="32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353f49"/>
                </a:solidFill>
                <a:latin typeface="Arial"/>
                <a:ea typeface="Arial"/>
              </a:rPr>
              <a:t>(y</a:t>
            </a:r>
            <a:r>
              <a:rPr b="0" lang="en-US" sz="900" spc="-1" strike="noStrike">
                <a:solidFill>
                  <a:srgbClr val="353f49"/>
                </a:solidFill>
                <a:latin typeface="Arial"/>
                <a:ea typeface="Arial"/>
              </a:rPr>
              <a:t>가 </a:t>
            </a:r>
            <a:r>
              <a:rPr b="0" lang="en-US" sz="900" spc="-1" strike="noStrike">
                <a:solidFill>
                  <a:srgbClr val="353f49"/>
                </a:solidFill>
                <a:latin typeface="Arial"/>
                <a:ea typeface="Arial"/>
              </a:rPr>
              <a:t>categorical</a:t>
            </a:r>
            <a:r>
              <a:rPr b="0" lang="en-US" sz="900" spc="-1" strike="noStrike">
                <a:solidFill>
                  <a:srgbClr val="353f49"/>
                </a:solidFill>
                <a:latin typeface="Arial"/>
                <a:ea typeface="Arial"/>
              </a:rPr>
              <a:t>값이면 </a:t>
            </a:r>
            <a:r>
              <a:rPr b="0" lang="en-US" sz="900" spc="-1" strike="noStrike">
                <a:solidFill>
                  <a:srgbClr val="353f49"/>
                </a:solidFill>
                <a:latin typeface="Arial"/>
                <a:ea typeface="Arial"/>
              </a:rPr>
              <a:t>classification</a:t>
            </a:r>
            <a:r>
              <a:rPr b="0" lang="en-US" sz="900" spc="-1" strike="noStrike">
                <a:solidFill>
                  <a:srgbClr val="353f49"/>
                </a:solidFill>
                <a:latin typeface="Arial"/>
                <a:ea typeface="Arial"/>
              </a:rPr>
              <a:t>문제가 됨</a:t>
            </a:r>
            <a:r>
              <a:rPr b="0" lang="en-US" sz="900" spc="-1" strike="noStrike">
                <a:solidFill>
                  <a:srgbClr val="353f49"/>
                </a:solidFill>
                <a:latin typeface="Arial"/>
                <a:ea typeface="Arial"/>
              </a:rPr>
              <a:t>)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226" name="Google Shape;275;p3" descr=""/>
          <p:cNvPicPr/>
          <p:nvPr/>
        </p:nvPicPr>
        <p:blipFill>
          <a:blip r:embed="rId6"/>
          <a:srcRect l="-4019" t="0" r="4019" b="0"/>
          <a:stretch/>
        </p:blipFill>
        <p:spPr>
          <a:xfrm>
            <a:off x="5476680" y="4769280"/>
            <a:ext cx="2451240" cy="1960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318600" y="228600"/>
            <a:ext cx="8071920" cy="48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999999"/>
                </a:solidFill>
                <a:latin typeface="Arial"/>
                <a:ea typeface="Arial"/>
              </a:rPr>
              <a:t>(Optional) Mean Squared Error (regression)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3" name="CustomShape 2"/>
          <p:cNvSpPr/>
          <p:nvPr/>
        </p:nvSpPr>
        <p:spPr>
          <a:xfrm>
            <a:off x="261720" y="6356520"/>
            <a:ext cx="2770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3"/>
          <p:cNvSpPr/>
          <p:nvPr/>
        </p:nvSpPr>
        <p:spPr>
          <a:xfrm>
            <a:off x="3588840" y="6356520"/>
            <a:ext cx="20563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fld id="{5B852B57-E6DC-45DF-B6EA-F593D066CE0E}" type="slidenum">
              <a:rPr b="0" lang="en-US" sz="800" spc="-1" strike="noStrike">
                <a:solidFill>
                  <a:srgbClr val="757070"/>
                </a:solidFill>
                <a:latin typeface="Calibri"/>
                <a:ea typeface="Calibri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335" name="CustomShape 4"/>
          <p:cNvSpPr/>
          <p:nvPr/>
        </p:nvSpPr>
        <p:spPr>
          <a:xfrm>
            <a:off x="457200" y="903240"/>
            <a:ext cx="858996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90000"/>
              </a:lnSpc>
            </a:pP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주로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Mean Squared Error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등의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Loss function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을 사용해서 분할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. leaf node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에 들어간 모든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y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값을 평균낸 값을 결과로 출력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predict y</a:t>
            </a:r>
            <a:r>
              <a:rPr b="0" lang="en-US" sz="800" spc="-1" strike="noStrike">
                <a:solidFill>
                  <a:srgbClr val="5a6e8c"/>
                </a:solidFill>
                <a:latin typeface="Arial"/>
                <a:ea typeface="Arial"/>
              </a:rPr>
              <a:t>m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 = sum(y</a:t>
            </a:r>
            <a:r>
              <a:rPr b="0" lang="en-US" sz="900" spc="-1" strike="noStrike">
                <a:solidFill>
                  <a:srgbClr val="5a6e8c"/>
                </a:solidFill>
                <a:latin typeface="Arial"/>
                <a:ea typeface="Arial"/>
              </a:rPr>
              <a:t>i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) / |N</a:t>
            </a:r>
            <a:r>
              <a:rPr b="0" lang="en-US" sz="800" spc="-1" strike="noStrike">
                <a:solidFill>
                  <a:srgbClr val="5a6e8c"/>
                </a:solidFill>
                <a:latin typeface="Arial"/>
                <a:ea typeface="Arial"/>
              </a:rPr>
              <a:t>m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| (where N</a:t>
            </a:r>
            <a:r>
              <a:rPr b="0" lang="en-US" sz="900" spc="-1" strike="noStrike">
                <a:solidFill>
                  <a:srgbClr val="5a6e8c"/>
                </a:solidFill>
                <a:latin typeface="Arial"/>
                <a:ea typeface="Arial"/>
              </a:rPr>
              <a:t>m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: Node m, i is subset of N</a:t>
            </a:r>
            <a:r>
              <a:rPr b="0" lang="en-US" sz="800" spc="-1" strike="noStrike">
                <a:solidFill>
                  <a:srgbClr val="5a6e8c"/>
                </a:solidFill>
                <a:latin typeface="Arial"/>
                <a:ea typeface="Arial"/>
              </a:rPr>
              <a:t>m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)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336" name="Google Shape;433;p13" descr=""/>
          <p:cNvPicPr/>
          <p:nvPr/>
        </p:nvPicPr>
        <p:blipFill>
          <a:blip r:embed="rId1"/>
          <a:stretch/>
        </p:blipFill>
        <p:spPr>
          <a:xfrm>
            <a:off x="1251720" y="1896840"/>
            <a:ext cx="7139160" cy="4356000"/>
          </a:xfrm>
          <a:prstGeom prst="rect">
            <a:avLst/>
          </a:prstGeom>
          <a:ln>
            <a:noFill/>
          </a:ln>
        </p:spPr>
      </p:pic>
      <p:pic>
        <p:nvPicPr>
          <p:cNvPr id="337" name="Google Shape;434;p13" descr=""/>
          <p:cNvPicPr/>
          <p:nvPr/>
        </p:nvPicPr>
        <p:blipFill>
          <a:blip r:embed="rId2"/>
          <a:stretch/>
        </p:blipFill>
        <p:spPr>
          <a:xfrm>
            <a:off x="2785320" y="1681200"/>
            <a:ext cx="3138840" cy="681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318600" y="228600"/>
            <a:ext cx="8071920" cy="48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999999"/>
                </a:solidFill>
                <a:latin typeface="Arial"/>
                <a:ea typeface="Arial"/>
              </a:rPr>
              <a:t>(Optional) Q / A &amp; Greedy algorithm runtime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9" name="CustomShape 2"/>
          <p:cNvSpPr/>
          <p:nvPr/>
        </p:nvSpPr>
        <p:spPr>
          <a:xfrm>
            <a:off x="261720" y="6356520"/>
            <a:ext cx="2770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3"/>
          <p:cNvSpPr/>
          <p:nvPr/>
        </p:nvSpPr>
        <p:spPr>
          <a:xfrm>
            <a:off x="3588840" y="6356520"/>
            <a:ext cx="20563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fld id="{3B5036D6-CC30-4CE1-91D3-1E78AD879167}" type="slidenum">
              <a:rPr b="0" lang="en-US" sz="800" spc="-1" strike="noStrike">
                <a:solidFill>
                  <a:srgbClr val="757070"/>
                </a:solidFill>
                <a:latin typeface="Calibri"/>
                <a:ea typeface="Calibri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341" name="CustomShape 4"/>
          <p:cNvSpPr/>
          <p:nvPr/>
        </p:nvSpPr>
        <p:spPr>
          <a:xfrm>
            <a:off x="329040" y="992160"/>
            <a:ext cx="8576280" cy="461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90000"/>
              </a:lnSpc>
            </a:pPr>
            <a:r>
              <a:rPr b="1" lang="en-US" sz="1200" spc="-1" strike="noStrike">
                <a:solidFill>
                  <a:srgbClr val="5a6e8c"/>
                </a:solidFill>
                <a:latin typeface="Arial"/>
                <a:ea typeface="Arial"/>
              </a:rPr>
              <a:t>Why use greedy algorithm???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200" spc="-1" strike="noStrike">
                <a:solidFill>
                  <a:srgbClr val="5a6e8c"/>
                </a:solidFill>
                <a:latin typeface="Arial"/>
                <a:ea typeface="Arial"/>
              </a:rPr>
              <a:t>Building optimal tree with brute force is NP-Complete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1200" spc="-1" strike="noStrike">
                <a:solidFill>
                  <a:srgbClr val="5a6e8c"/>
                </a:solidFill>
                <a:latin typeface="Arial"/>
                <a:ea typeface="Arial"/>
              </a:rPr>
              <a:t>Why sklearn implement DT as Binary tree???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200" spc="-1" strike="noStrike">
                <a:solidFill>
                  <a:srgbClr val="5a6e8c"/>
                </a:solidFill>
                <a:latin typeface="Arial"/>
                <a:ea typeface="Arial"/>
              </a:rPr>
              <a:t>sklearn approach is to work with </a:t>
            </a:r>
            <a:r>
              <a:rPr b="1" lang="en-US" sz="1200" spc="-1" strike="noStrike">
                <a:solidFill>
                  <a:srgbClr val="5a6e8c"/>
                </a:solidFill>
                <a:latin typeface="Arial"/>
                <a:ea typeface="Arial"/>
              </a:rPr>
              <a:t>numerical data </a:t>
            </a:r>
            <a:r>
              <a:rPr b="0" lang="en-US" sz="1200" spc="-1" strike="noStrike">
                <a:solidFill>
                  <a:srgbClr val="5a6e8c"/>
                </a:solidFill>
                <a:latin typeface="Arial"/>
                <a:ea typeface="Arial"/>
              </a:rPr>
              <a:t>mostly, rather than categorical data.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1200" spc="-1" strike="noStrike">
                <a:solidFill>
                  <a:srgbClr val="5a6e8c"/>
                </a:solidFill>
                <a:latin typeface="Arial"/>
                <a:ea typeface="Arial"/>
              </a:rPr>
              <a:t>DT Greedy algorithm runtime: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200" spc="-1" strike="noStrike">
                <a:solidFill>
                  <a:srgbClr val="5a6e8c"/>
                </a:solidFill>
                <a:latin typeface="Arial"/>
                <a:ea typeface="Arial"/>
              </a:rPr>
              <a:t>with n data, f features(dimensions), d depth of resulting tree: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1200" spc="-1" strike="noStrike">
                <a:solidFill>
                  <a:srgbClr val="5a6e8c"/>
                </a:solidFill>
                <a:latin typeface="Arial"/>
                <a:ea typeface="Arial"/>
              </a:rPr>
              <a:t>Test runtime: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200" spc="-1" strike="noStrike">
                <a:solidFill>
                  <a:srgbClr val="5a6e8c"/>
                </a:solidFill>
                <a:latin typeface="Arial"/>
                <a:ea typeface="Arial"/>
              </a:rPr>
              <a:t>O(d) where d &lt; log</a:t>
            </a:r>
            <a:r>
              <a:rPr b="0" lang="en-US" sz="800" spc="-1" strike="noStrike">
                <a:solidFill>
                  <a:srgbClr val="5a6e8c"/>
                </a:solidFill>
                <a:latin typeface="Arial"/>
                <a:ea typeface="Arial"/>
              </a:rPr>
              <a:t>2</a:t>
            </a:r>
            <a:r>
              <a:rPr b="0" lang="en-US" sz="1200" spc="-1" strike="noStrike">
                <a:solidFill>
                  <a:srgbClr val="5a6e8c"/>
                </a:solidFill>
                <a:latin typeface="Arial"/>
                <a:ea typeface="Arial"/>
              </a:rPr>
              <a:t>n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1200" spc="-1" strike="noStrike">
                <a:solidFill>
                  <a:srgbClr val="5a6e8c"/>
                </a:solidFill>
                <a:latin typeface="Arial"/>
                <a:ea typeface="Arial"/>
              </a:rPr>
              <a:t>Train runtime: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200" spc="-1" strike="noStrike">
                <a:solidFill>
                  <a:srgbClr val="5a6e8c"/>
                </a:solidFill>
                <a:latin typeface="Arial"/>
                <a:ea typeface="Arial"/>
              </a:rPr>
              <a:t>Each point is part of O(d) nodes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200" spc="-1" strike="noStrike">
                <a:solidFill>
                  <a:srgbClr val="5a6e8c"/>
                </a:solidFill>
                <a:latin typeface="Arial"/>
                <a:ea typeface="Arial"/>
              </a:rPr>
              <a:t>Cost of point at each node is O(f) (for binary feature, just consider yes or no for each features, and for quantitative features, just sort the numbers and scan linearly.)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200" spc="-1" strike="noStrike">
                <a:solidFill>
                  <a:srgbClr val="5a6e8c"/>
                </a:solidFill>
                <a:latin typeface="Arial"/>
                <a:ea typeface="Arial"/>
              </a:rPr>
              <a:t>thus, total cost is </a:t>
            </a:r>
            <a:r>
              <a:rPr b="1" lang="en-US" sz="1200" spc="-1" strike="noStrike">
                <a:solidFill>
                  <a:srgbClr val="5a6e8c"/>
                </a:solidFill>
                <a:latin typeface="Arial"/>
                <a:ea typeface="Arial"/>
              </a:rPr>
              <a:t>O(nfd)</a:t>
            </a:r>
            <a:r>
              <a:rPr b="0" lang="en-US" sz="1200" spc="-1" strike="noStrike">
                <a:solidFill>
                  <a:srgbClr val="5a6e8c"/>
                </a:solidFill>
                <a:latin typeface="Arial"/>
                <a:ea typeface="Arial"/>
              </a:rPr>
              <a:t> = </a:t>
            </a:r>
            <a:r>
              <a:rPr b="1" lang="en-US" sz="1200" spc="-1" strike="noStrike">
                <a:solidFill>
                  <a:srgbClr val="5a6e8c"/>
                </a:solidFill>
                <a:latin typeface="Arial"/>
                <a:ea typeface="Arial"/>
              </a:rPr>
              <a:t>O(n*f*logn)</a:t>
            </a:r>
            <a:endParaRPr b="0" lang="en-US" sz="12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318600" y="228600"/>
            <a:ext cx="8551800" cy="48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353f49"/>
                </a:solidFill>
                <a:latin typeface="Arial"/>
                <a:ea typeface="Arial"/>
              </a:rPr>
              <a:t>Regularization techniques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3" name="CustomShape 2"/>
          <p:cNvSpPr/>
          <p:nvPr/>
        </p:nvSpPr>
        <p:spPr>
          <a:xfrm>
            <a:off x="261720" y="6356520"/>
            <a:ext cx="2770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3"/>
          <p:cNvSpPr/>
          <p:nvPr/>
        </p:nvSpPr>
        <p:spPr>
          <a:xfrm>
            <a:off x="3588840" y="6356520"/>
            <a:ext cx="20563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fld id="{F3780075-1100-4D8A-8D00-0403256654DF}" type="slidenum">
              <a:rPr b="0" lang="en-US" sz="800" spc="-1" strike="noStrike">
                <a:solidFill>
                  <a:srgbClr val="757070"/>
                </a:solidFill>
                <a:latin typeface="Calibri"/>
                <a:ea typeface="Calibri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345" name="CustomShape 4"/>
          <p:cNvSpPr/>
          <p:nvPr/>
        </p:nvSpPr>
        <p:spPr>
          <a:xfrm>
            <a:off x="424440" y="807120"/>
            <a:ext cx="8551800" cy="543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stopping condition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을 정의하지 않을 시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, training data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에 대한 성능은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100%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가 나오지만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, </a:t>
            </a:r>
            <a:r>
              <a:rPr b="1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엄청난 </a:t>
            </a:r>
            <a:r>
              <a:rPr b="1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variance</a:t>
            </a:r>
            <a:r>
              <a:rPr b="1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와 함께 </a:t>
            </a:r>
            <a:r>
              <a:rPr b="1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overfitting</a:t>
            </a:r>
            <a:r>
              <a:rPr b="1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이 발생하게 됨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.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br/>
            <a:endParaRPr b="0" lang="en-US" sz="13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3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3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3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3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3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3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3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3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3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3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3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3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3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300" spc="-1" strike="noStrike">
              <a:latin typeface="Arial"/>
            </a:endParaRPr>
          </a:p>
          <a:p>
            <a:pPr marL="457200" indent="-310680">
              <a:lnSpc>
                <a:spcPct val="90000"/>
              </a:lnSpc>
              <a:buClr>
                <a:srgbClr val="5a6e8c"/>
              </a:buClr>
              <a:buFont typeface="Arial"/>
              <a:buChar char="-"/>
            </a:pPr>
            <a:r>
              <a:rPr b="1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[min leaf size]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특정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node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에 남은 샘플 개수가 지정한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threshold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이하로 떨어지면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recursion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종료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.</a:t>
            </a:r>
            <a:endParaRPr b="0" lang="en-US" sz="1300" spc="-1" strike="noStrike">
              <a:latin typeface="Arial"/>
            </a:endParaRPr>
          </a:p>
          <a:p>
            <a:pPr marL="457200">
              <a:lnSpc>
                <a:spcPct val="90000"/>
              </a:lnSpc>
            </a:pPr>
            <a:endParaRPr b="0" lang="en-US" sz="1300" spc="-1" strike="noStrike">
              <a:latin typeface="Arial"/>
            </a:endParaRPr>
          </a:p>
          <a:p>
            <a:pPr marL="457200" indent="-310680">
              <a:lnSpc>
                <a:spcPct val="90000"/>
              </a:lnSpc>
              <a:buClr>
                <a:srgbClr val="5a6e8c"/>
              </a:buClr>
              <a:buFont typeface="Arial"/>
              <a:buChar char="-"/>
            </a:pPr>
            <a:r>
              <a:rPr b="1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[max depth]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 decision tree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가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max depth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이상의 깊이로 내려가지 않음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.</a:t>
            </a:r>
            <a:endParaRPr b="0" lang="en-US" sz="1300" spc="-1" strike="noStrike">
              <a:latin typeface="Arial"/>
            </a:endParaRPr>
          </a:p>
          <a:p>
            <a:pPr marL="457200">
              <a:lnSpc>
                <a:spcPct val="90000"/>
              </a:lnSpc>
            </a:pPr>
            <a:endParaRPr b="0" lang="en-US" sz="1300" spc="-1" strike="noStrike">
              <a:latin typeface="Arial"/>
            </a:endParaRPr>
          </a:p>
          <a:p>
            <a:pPr marL="457200" indent="-310680">
              <a:lnSpc>
                <a:spcPct val="90000"/>
              </a:lnSpc>
              <a:buClr>
                <a:srgbClr val="5a6e8c"/>
              </a:buClr>
              <a:buFont typeface="Arial"/>
              <a:buChar char="-"/>
            </a:pPr>
            <a:r>
              <a:rPr b="1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[max number of nodes]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 max depth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와 거의 비슷한 기법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.</a:t>
            </a:r>
            <a:endParaRPr b="0" lang="en-US" sz="1300" spc="-1" strike="noStrike">
              <a:latin typeface="Arial"/>
            </a:endParaRPr>
          </a:p>
          <a:p>
            <a:pPr marL="457200">
              <a:lnSpc>
                <a:spcPct val="90000"/>
              </a:lnSpc>
            </a:pPr>
            <a:endParaRPr b="0" lang="en-US" sz="1300" spc="-1" strike="noStrike">
              <a:latin typeface="Arial"/>
            </a:endParaRPr>
          </a:p>
          <a:p>
            <a:pPr marL="457200" indent="-310680">
              <a:lnSpc>
                <a:spcPct val="90000"/>
              </a:lnSpc>
              <a:buClr>
                <a:srgbClr val="5a6e8c"/>
              </a:buClr>
              <a:buFont typeface="Arial"/>
              <a:buChar char="-"/>
            </a:pPr>
            <a:r>
              <a:rPr b="1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[minimum decrease in loss]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(depth=N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에서의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impurity measure) - (depth=N+1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에서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impurity measure) &lt; threshold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를 만족할 때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recursion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종료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. </a:t>
            </a:r>
            <a:endParaRPr b="0" lang="en-US" sz="1300" spc="-1" strike="noStrike">
              <a:latin typeface="Arial"/>
            </a:endParaRPr>
          </a:p>
          <a:p>
            <a:pPr marL="457200">
              <a:lnSpc>
                <a:spcPct val="90000"/>
              </a:lnSpc>
            </a:pPr>
            <a:r>
              <a:rPr b="0" lang="en-US" sz="1100" spc="-1" strike="noStrike">
                <a:solidFill>
                  <a:srgbClr val="5a6e8c"/>
                </a:solidFill>
                <a:latin typeface="Arial"/>
                <a:ea typeface="Arial"/>
              </a:rPr>
              <a:t>(</a:t>
            </a:r>
            <a:r>
              <a:rPr b="1" lang="en-US" sz="1100" spc="-1" strike="noStrike">
                <a:solidFill>
                  <a:srgbClr val="5a6e8c"/>
                </a:solidFill>
                <a:latin typeface="Arial"/>
                <a:ea typeface="Arial"/>
              </a:rPr>
              <a:t>하지만</a:t>
            </a:r>
            <a:r>
              <a:rPr b="0" lang="en-US" sz="1100" spc="-1" strike="noStrike">
                <a:solidFill>
                  <a:srgbClr val="5a6e8c"/>
                </a:solidFill>
                <a:latin typeface="Arial"/>
                <a:ea typeface="Arial"/>
              </a:rPr>
              <a:t>, </a:t>
            </a:r>
            <a:r>
              <a:rPr b="0" lang="en-US" sz="1100" spc="-1" strike="noStrike">
                <a:solidFill>
                  <a:srgbClr val="5a6e8c"/>
                </a:solidFill>
                <a:latin typeface="Arial"/>
                <a:ea typeface="Arial"/>
              </a:rPr>
              <a:t>보통은 </a:t>
            </a:r>
            <a:r>
              <a:rPr b="0" lang="en-US" sz="1100" spc="-1" strike="noStrike">
                <a:solidFill>
                  <a:srgbClr val="5a6e8c"/>
                </a:solidFill>
                <a:latin typeface="Arial"/>
                <a:ea typeface="Arial"/>
              </a:rPr>
              <a:t>impurity(depth=2) &lt; impurity(depth=1)</a:t>
            </a:r>
            <a:r>
              <a:rPr b="0" lang="en-US" sz="1100" spc="-1" strike="noStrike">
                <a:solidFill>
                  <a:srgbClr val="5a6e8c"/>
                </a:solidFill>
                <a:latin typeface="Arial"/>
                <a:ea typeface="Arial"/>
              </a:rPr>
              <a:t>이지만</a:t>
            </a:r>
            <a:r>
              <a:rPr b="0" lang="en-US" sz="1100" spc="-1" strike="noStrike">
                <a:solidFill>
                  <a:srgbClr val="5a6e8c"/>
                </a:solidFill>
                <a:latin typeface="Arial"/>
                <a:ea typeface="Arial"/>
              </a:rPr>
              <a:t>, </a:t>
            </a:r>
            <a:r>
              <a:rPr b="0" lang="en-US" sz="1100" spc="-1" strike="noStrike">
                <a:solidFill>
                  <a:srgbClr val="5a6e8c"/>
                </a:solidFill>
                <a:latin typeface="Arial"/>
                <a:ea typeface="Arial"/>
              </a:rPr>
              <a:t>데이터의 각 </a:t>
            </a:r>
            <a:r>
              <a:rPr b="0" lang="en-US" sz="1100" spc="-1" strike="noStrike">
                <a:solidFill>
                  <a:srgbClr val="5a6e8c"/>
                </a:solidFill>
                <a:latin typeface="Arial"/>
                <a:ea typeface="Arial"/>
              </a:rPr>
              <a:t>dimension </a:t>
            </a:r>
            <a:r>
              <a:rPr b="0" lang="en-US" sz="1100" spc="-1" strike="noStrike">
                <a:solidFill>
                  <a:srgbClr val="5a6e8c"/>
                </a:solidFill>
                <a:latin typeface="Arial"/>
                <a:ea typeface="Arial"/>
              </a:rPr>
              <a:t>사이에 높은 차원의 연관성이 존재할 경우</a:t>
            </a:r>
            <a:r>
              <a:rPr b="0" lang="en-US" sz="1100" spc="-1" strike="noStrike">
                <a:solidFill>
                  <a:srgbClr val="5a6e8c"/>
                </a:solidFill>
                <a:latin typeface="Arial"/>
                <a:ea typeface="Arial"/>
              </a:rPr>
              <a:t>, impurity(</a:t>
            </a:r>
            <a:r>
              <a:rPr b="1" lang="en-US" sz="1100" spc="-1" strike="noStrike">
                <a:solidFill>
                  <a:srgbClr val="5a6e8c"/>
                </a:solidFill>
                <a:latin typeface="Arial"/>
                <a:ea typeface="Arial"/>
              </a:rPr>
              <a:t>depth=2</a:t>
            </a:r>
            <a:r>
              <a:rPr b="0" lang="en-US" sz="1100" spc="-1" strike="noStrike">
                <a:solidFill>
                  <a:srgbClr val="5a6e8c"/>
                </a:solidFill>
                <a:latin typeface="Arial"/>
                <a:ea typeface="Arial"/>
              </a:rPr>
              <a:t> </a:t>
            </a:r>
            <a:r>
              <a:rPr b="1" lang="en-US" sz="1100" spc="-1" strike="noStrike">
                <a:solidFill>
                  <a:srgbClr val="5a6e8c"/>
                </a:solidFill>
                <a:latin typeface="Arial"/>
                <a:ea typeface="Arial"/>
              </a:rPr>
              <a:t>| depth=1</a:t>
            </a:r>
            <a:r>
              <a:rPr b="0" lang="en-US" sz="1100" spc="-1" strike="noStrike">
                <a:solidFill>
                  <a:srgbClr val="5a6e8c"/>
                </a:solidFill>
                <a:latin typeface="Arial"/>
                <a:ea typeface="Arial"/>
              </a:rPr>
              <a:t>) </a:t>
            </a:r>
            <a:r>
              <a:rPr b="1" lang="en-US" sz="1100" spc="-1" strike="noStrike">
                <a:solidFill>
                  <a:srgbClr val="5a6e8c"/>
                </a:solidFill>
                <a:latin typeface="Arial"/>
                <a:ea typeface="Arial"/>
              </a:rPr>
              <a:t>&gt;</a:t>
            </a:r>
            <a:r>
              <a:rPr b="0" lang="en-US" sz="1100" spc="-1" strike="noStrike">
                <a:solidFill>
                  <a:srgbClr val="5a6e8c"/>
                </a:solidFill>
                <a:latin typeface="Arial"/>
                <a:ea typeface="Arial"/>
              </a:rPr>
              <a:t> impurity(</a:t>
            </a:r>
            <a:r>
              <a:rPr b="1" lang="en-US" sz="1100" spc="-1" strike="noStrike">
                <a:solidFill>
                  <a:srgbClr val="5a6e8c"/>
                </a:solidFill>
                <a:latin typeface="Arial"/>
                <a:ea typeface="Arial"/>
              </a:rPr>
              <a:t>depth=1</a:t>
            </a:r>
            <a:r>
              <a:rPr b="0" lang="en-US" sz="1100" spc="-1" strike="noStrike">
                <a:solidFill>
                  <a:srgbClr val="5a6e8c"/>
                </a:solidFill>
                <a:latin typeface="Arial"/>
                <a:ea typeface="Arial"/>
              </a:rPr>
              <a:t>)</a:t>
            </a:r>
            <a:r>
              <a:rPr b="0" lang="en-US" sz="1100" spc="-1" strike="noStrike">
                <a:solidFill>
                  <a:srgbClr val="5a6e8c"/>
                </a:solidFill>
                <a:latin typeface="Arial"/>
                <a:ea typeface="Arial"/>
              </a:rPr>
              <a:t>인 경우도 많이 발생하기 때문에</a:t>
            </a:r>
            <a:r>
              <a:rPr b="1" lang="en-US" sz="1100" spc="-1" strike="noStrike">
                <a:solidFill>
                  <a:srgbClr val="5a6e8c"/>
                </a:solidFill>
                <a:latin typeface="Arial"/>
                <a:ea typeface="Arial"/>
              </a:rPr>
              <a:t> 굉장히</a:t>
            </a:r>
            <a:r>
              <a:rPr b="0" lang="en-US" sz="1100" spc="-1" strike="noStrike">
                <a:solidFill>
                  <a:srgbClr val="5a6e8c"/>
                </a:solidFill>
                <a:latin typeface="Arial"/>
                <a:ea typeface="Arial"/>
              </a:rPr>
              <a:t> </a:t>
            </a:r>
            <a:r>
              <a:rPr b="1" lang="en-US" sz="1100" spc="-1" strike="noStrike">
                <a:solidFill>
                  <a:srgbClr val="5a6e8c"/>
                </a:solidFill>
                <a:latin typeface="Arial"/>
                <a:ea typeface="Arial"/>
              </a:rPr>
              <a:t>나쁜 </a:t>
            </a:r>
            <a:r>
              <a:rPr b="1" lang="en-US" sz="1100" spc="-1" strike="noStrike">
                <a:solidFill>
                  <a:srgbClr val="5a6e8c"/>
                </a:solidFill>
                <a:latin typeface="Arial"/>
                <a:ea typeface="Arial"/>
              </a:rPr>
              <a:t>regularization </a:t>
            </a:r>
            <a:r>
              <a:rPr b="1" lang="en-US" sz="1100" spc="-1" strike="noStrike">
                <a:solidFill>
                  <a:srgbClr val="5a6e8c"/>
                </a:solidFill>
                <a:latin typeface="Arial"/>
                <a:ea typeface="Arial"/>
              </a:rPr>
              <a:t>기법임</a:t>
            </a:r>
            <a:r>
              <a:rPr b="0" lang="en-US" sz="1100" spc="-1" strike="noStrike">
                <a:solidFill>
                  <a:srgbClr val="5a6e8c"/>
                </a:solidFill>
                <a:latin typeface="Arial"/>
                <a:ea typeface="Arial"/>
              </a:rPr>
              <a:t>)</a:t>
            </a:r>
            <a:endParaRPr b="0" lang="en-US" sz="1100" spc="-1" strike="noStrike">
              <a:latin typeface="Arial"/>
            </a:endParaRPr>
          </a:p>
          <a:p>
            <a:pPr marL="457200">
              <a:lnSpc>
                <a:spcPct val="90000"/>
              </a:lnSpc>
            </a:pPr>
            <a:endParaRPr b="0" lang="en-US" sz="1100" spc="-1" strike="noStrike">
              <a:latin typeface="Arial"/>
            </a:endParaRPr>
          </a:p>
          <a:p>
            <a:pPr marL="457200" indent="-310680">
              <a:lnSpc>
                <a:spcPct val="90000"/>
              </a:lnSpc>
              <a:buClr>
                <a:srgbClr val="5a6e8c"/>
              </a:buClr>
              <a:buFont typeface="Arial"/>
              <a:buChar char="-"/>
            </a:pPr>
            <a:r>
              <a:rPr b="1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[pruning]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 decision-tree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를 일단 끝까지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construct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한 뒤에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, validation data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의 성능이 나쁜 가지를 쳐내는 기법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.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46" name="CustomShape 5"/>
          <p:cNvSpPr/>
          <p:nvPr/>
        </p:nvSpPr>
        <p:spPr>
          <a:xfrm>
            <a:off x="336240" y="3652560"/>
            <a:ext cx="8561880" cy="38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1600" spc="-1" strike="noStrike">
                <a:solidFill>
                  <a:srgbClr val="323f4f"/>
                </a:solidFill>
                <a:latin typeface="Arial"/>
                <a:ea typeface="Arial"/>
              </a:rPr>
              <a:t>Regularization </a:t>
            </a:r>
            <a:r>
              <a:rPr b="0" lang="en-US" sz="1600" spc="-1" strike="noStrike">
                <a:solidFill>
                  <a:srgbClr val="323f4f"/>
                </a:solidFill>
                <a:latin typeface="Arial"/>
                <a:ea typeface="Arial"/>
              </a:rPr>
              <a:t>기법 종류</a:t>
            </a:r>
            <a:r>
              <a:rPr b="0" lang="en-US" sz="1600" spc="-1" strike="noStrike">
                <a:solidFill>
                  <a:srgbClr val="323f4f"/>
                </a:solidFill>
                <a:latin typeface="Arial"/>
                <a:ea typeface="Arial"/>
              </a:rPr>
              <a:t>: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47" name="Google Shape;452;p15" descr=""/>
          <p:cNvPicPr/>
          <p:nvPr/>
        </p:nvPicPr>
        <p:blipFill>
          <a:blip r:embed="rId1"/>
          <a:stretch/>
        </p:blipFill>
        <p:spPr>
          <a:xfrm>
            <a:off x="2734920" y="1046880"/>
            <a:ext cx="3540600" cy="2705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318600" y="228600"/>
            <a:ext cx="8551800" cy="48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353f49"/>
                </a:solidFill>
                <a:latin typeface="Arial"/>
                <a:ea typeface="Arial"/>
              </a:rPr>
              <a:t>sklearn.DecisionTreeRegressor parameters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9" name="CustomShape 2"/>
          <p:cNvSpPr/>
          <p:nvPr/>
        </p:nvSpPr>
        <p:spPr>
          <a:xfrm>
            <a:off x="261720" y="6356520"/>
            <a:ext cx="2770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3"/>
          <p:cNvSpPr/>
          <p:nvPr/>
        </p:nvSpPr>
        <p:spPr>
          <a:xfrm>
            <a:off x="3588840" y="6356520"/>
            <a:ext cx="20563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fld id="{357BA76C-9D19-4D02-8DB8-2F63AEB502FD}" type="slidenum">
              <a:rPr b="0" lang="en-US" sz="800" spc="-1" strike="noStrike">
                <a:solidFill>
                  <a:srgbClr val="757070"/>
                </a:solidFill>
                <a:latin typeface="Calibri"/>
                <a:ea typeface="Calibri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351" name="CustomShape 4"/>
          <p:cNvSpPr/>
          <p:nvPr/>
        </p:nvSpPr>
        <p:spPr>
          <a:xfrm>
            <a:off x="424440" y="807120"/>
            <a:ext cx="8551800" cy="543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7000"/>
              </a:lnSpc>
            </a:pPr>
            <a:r>
              <a:rPr b="0" lang="en-US" sz="1300" spc="-1" strike="noStrike" u="sng">
                <a:solidFill>
                  <a:srgbClr val="0563c1"/>
                </a:solidFill>
                <a:uFillTx/>
                <a:latin typeface="Malgun Gothic"/>
                <a:ea typeface="Malgun Gothic"/>
                <a:hlinkClick r:id="rId1"/>
              </a:rPr>
              <a:t>https://scikit-learn.org/stable/modules/generated/sklearn.tree.DecisionTreeRegressor.html</a:t>
            </a:r>
            <a:endParaRPr b="0" lang="en-US" sz="1300" spc="-1" strike="noStrike">
              <a:latin typeface="Arial"/>
            </a:endParaRPr>
          </a:p>
          <a:p>
            <a:pPr algn="just">
              <a:lnSpc>
                <a:spcPct val="107000"/>
              </a:lnSpc>
              <a:spcBef>
                <a:spcPts val="799"/>
              </a:spcBef>
            </a:pP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sklearn.tree.DecisionTreeRegressor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문서</a:t>
            </a:r>
            <a:endParaRPr b="0" lang="en-US" sz="1300" spc="-1" strike="noStrike">
              <a:latin typeface="Arial"/>
            </a:endParaRPr>
          </a:p>
          <a:p>
            <a:pPr algn="just">
              <a:lnSpc>
                <a:spcPct val="107000"/>
              </a:lnSpc>
              <a:spcBef>
                <a:spcPts val="799"/>
              </a:spcBef>
            </a:pPr>
            <a:endParaRPr b="0" lang="en-US" sz="13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</a:pPr>
            <a:r>
              <a:rPr b="0" lang="en-US" sz="13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2"/>
              </a:rPr>
              <a:t>https://docs.google.com/document/d/1Z4j0r7wF8mElNdDQj34ibOz2eQ9H9Em7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br/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각종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sklearn parameter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값 실험 및 정리</a:t>
            </a:r>
            <a:endParaRPr b="0" lang="en-US" sz="1300" spc="-1" strike="noStrike">
              <a:latin typeface="Arial"/>
            </a:endParaRPr>
          </a:p>
          <a:p>
            <a:pPr algn="just">
              <a:lnSpc>
                <a:spcPct val="107000"/>
              </a:lnSpc>
            </a:pPr>
            <a:endParaRPr b="0" lang="en-US" sz="1300" spc="-1" strike="noStrike">
              <a:latin typeface="Arial"/>
            </a:endParaRPr>
          </a:p>
          <a:p>
            <a:pPr algn="just">
              <a:lnSpc>
                <a:spcPct val="107000"/>
              </a:lnSpc>
              <a:spcBef>
                <a:spcPts val="799"/>
              </a:spcBef>
              <a:spcAft>
                <a:spcPts val="799"/>
              </a:spcAft>
            </a:pPr>
            <a:endParaRPr b="0" lang="en-US" sz="1300" spc="-1" strike="noStrike">
              <a:latin typeface="Arial"/>
            </a:endParaRPr>
          </a:p>
        </p:txBody>
      </p:sp>
      <p:pic>
        <p:nvPicPr>
          <p:cNvPr id="352" name="Google Shape;461;p16" descr=""/>
          <p:cNvPicPr/>
          <p:nvPr/>
        </p:nvPicPr>
        <p:blipFill>
          <a:blip r:embed="rId3"/>
          <a:stretch/>
        </p:blipFill>
        <p:spPr>
          <a:xfrm>
            <a:off x="473760" y="2437200"/>
            <a:ext cx="3957480" cy="3869640"/>
          </a:xfrm>
          <a:prstGeom prst="rect">
            <a:avLst/>
          </a:prstGeom>
          <a:ln>
            <a:noFill/>
          </a:ln>
        </p:spPr>
      </p:pic>
      <p:sp>
        <p:nvSpPr>
          <p:cNvPr id="353" name="CustomShape 5"/>
          <p:cNvSpPr/>
          <p:nvPr/>
        </p:nvSpPr>
        <p:spPr>
          <a:xfrm>
            <a:off x="5421240" y="4064400"/>
            <a:ext cx="321984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cc0000"/>
                </a:solidFill>
                <a:latin typeface="Arial"/>
                <a:ea typeface="Arial"/>
              </a:rPr>
              <a:t>RFR, GBMR, XGBoost, LightGBM</a:t>
            </a:r>
            <a:r>
              <a:rPr b="1" lang="en-US" sz="1400" spc="-1" strike="noStrike">
                <a:solidFill>
                  <a:srgbClr val="cc0000"/>
                </a:solidFill>
                <a:latin typeface="Arial"/>
                <a:ea typeface="Arial"/>
              </a:rPr>
              <a:t>에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cc0000"/>
                </a:solidFill>
                <a:latin typeface="Arial"/>
                <a:ea typeface="Arial"/>
              </a:rPr>
              <a:t>공통으로 사용됨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4" name="CustomShape 6"/>
          <p:cNvSpPr/>
          <p:nvPr/>
        </p:nvSpPr>
        <p:spPr>
          <a:xfrm>
            <a:off x="4062600" y="4183560"/>
            <a:ext cx="1018800" cy="37692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c0000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318600" y="228600"/>
            <a:ext cx="8374320" cy="48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323f4f"/>
                </a:solidFill>
                <a:latin typeface="Arial"/>
                <a:ea typeface="Arial"/>
              </a:rPr>
              <a:t>Decision Tree Pros &amp; Cons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6" name="CustomShape 2"/>
          <p:cNvSpPr/>
          <p:nvPr/>
        </p:nvSpPr>
        <p:spPr>
          <a:xfrm>
            <a:off x="261720" y="6356520"/>
            <a:ext cx="2770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3"/>
          <p:cNvSpPr/>
          <p:nvPr/>
        </p:nvSpPr>
        <p:spPr>
          <a:xfrm>
            <a:off x="3588840" y="6356520"/>
            <a:ext cx="20563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fld id="{AC6BCB8B-EA23-4A44-8799-4C7941865DE3}" type="slidenum">
              <a:rPr b="0" lang="en-US" sz="800" spc="-1" strike="noStrike">
                <a:solidFill>
                  <a:srgbClr val="757070"/>
                </a:solidFill>
                <a:latin typeface="Calibri"/>
                <a:ea typeface="Calibri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358" name="CustomShape 4"/>
          <p:cNvSpPr/>
          <p:nvPr/>
        </p:nvSpPr>
        <p:spPr>
          <a:xfrm>
            <a:off x="363960" y="2138040"/>
            <a:ext cx="8374320" cy="216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457200" indent="-317160">
              <a:lnSpc>
                <a:spcPct val="90000"/>
              </a:lnSpc>
              <a:buClr>
                <a:srgbClr val="70ad47"/>
              </a:buClr>
              <a:buFont typeface="Arial"/>
              <a:buChar char="+"/>
            </a:pPr>
            <a:r>
              <a:rPr b="1" lang="en-US" sz="1400" spc="-1" strike="noStrike">
                <a:solidFill>
                  <a:srgbClr val="70ad47"/>
                </a:solidFill>
                <a:latin typeface="Arial"/>
                <a:ea typeface="Arial"/>
              </a:rPr>
              <a:t>1. </a:t>
            </a:r>
            <a:r>
              <a:rPr b="1" lang="en-US" sz="1400" spc="-1" strike="noStrike">
                <a:solidFill>
                  <a:srgbClr val="70ad47"/>
                </a:solidFill>
                <a:latin typeface="Arial"/>
                <a:ea typeface="Arial"/>
              </a:rPr>
              <a:t>거의 모든 종류의 데이터에 대응할 수 있음</a:t>
            </a:r>
            <a:r>
              <a:rPr b="1" lang="en-US" sz="1400" spc="-1" strike="noStrike">
                <a:solidFill>
                  <a:srgbClr val="70ad47"/>
                </a:solidFill>
                <a:latin typeface="Arial"/>
                <a:ea typeface="Arial"/>
              </a:rPr>
              <a:t>.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90000"/>
              </a:lnSpc>
              <a:buClr>
                <a:srgbClr val="70ad47"/>
              </a:buClr>
              <a:buFont typeface="Arial"/>
              <a:buChar char="+"/>
            </a:pPr>
            <a:r>
              <a:rPr b="0" lang="en-US" sz="1400" spc="-1" strike="noStrike">
                <a:solidFill>
                  <a:srgbClr val="70ad47"/>
                </a:solidFill>
                <a:latin typeface="Arial"/>
                <a:ea typeface="Arial"/>
              </a:rPr>
              <a:t>2. </a:t>
            </a:r>
            <a:r>
              <a:rPr b="0" lang="en-US" sz="1400" spc="-1" strike="noStrike">
                <a:solidFill>
                  <a:srgbClr val="70ad47"/>
                </a:solidFill>
                <a:latin typeface="Arial"/>
                <a:ea typeface="Arial"/>
              </a:rPr>
              <a:t>기하 기반 모델</a:t>
            </a:r>
            <a:r>
              <a:rPr b="0" lang="en-US" sz="1400" spc="-1" strike="noStrike">
                <a:solidFill>
                  <a:srgbClr val="70ad47"/>
                </a:solidFill>
                <a:latin typeface="Arial"/>
                <a:ea typeface="Arial"/>
              </a:rPr>
              <a:t>, </a:t>
            </a:r>
            <a:r>
              <a:rPr b="0" lang="en-US" sz="1400" spc="-1" strike="noStrike">
                <a:solidFill>
                  <a:srgbClr val="70ad47"/>
                </a:solidFill>
                <a:latin typeface="Arial"/>
                <a:ea typeface="Arial"/>
              </a:rPr>
              <a:t>인공신경망 등과 다르게 사람이 결정 구조를 이해하고 해석하기 쉬움 </a:t>
            </a:r>
            <a:r>
              <a:rPr b="0" lang="en-US" sz="1400" spc="-1" strike="noStrike">
                <a:solidFill>
                  <a:srgbClr val="70ad47"/>
                </a:solidFill>
                <a:latin typeface="Arial"/>
                <a:ea typeface="Arial"/>
              </a:rPr>
              <a:t>(</a:t>
            </a:r>
            <a:r>
              <a:rPr b="1" lang="en-US" sz="1400" spc="-1" strike="noStrike">
                <a:solidFill>
                  <a:srgbClr val="70ad47"/>
                </a:solidFill>
                <a:latin typeface="Arial"/>
                <a:ea typeface="Arial"/>
              </a:rPr>
              <a:t>white-box</a:t>
            </a:r>
            <a:r>
              <a:rPr b="0" lang="en-US" sz="1400" spc="-1" strike="noStrike">
                <a:solidFill>
                  <a:srgbClr val="70ad47"/>
                </a:solidFill>
                <a:latin typeface="Arial"/>
                <a:ea typeface="Arial"/>
              </a:rPr>
              <a:t>).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90000"/>
              </a:lnSpc>
              <a:buClr>
                <a:srgbClr val="70ad47"/>
              </a:buClr>
              <a:buFont typeface="Arial"/>
              <a:buChar char="+"/>
            </a:pPr>
            <a:r>
              <a:rPr b="0" lang="en-US" sz="1400" spc="-1" strike="noStrike">
                <a:solidFill>
                  <a:srgbClr val="70ad47"/>
                </a:solidFill>
                <a:latin typeface="Arial"/>
                <a:ea typeface="Arial"/>
              </a:rPr>
              <a:t>3. </a:t>
            </a:r>
            <a:r>
              <a:rPr b="0" lang="en-US" sz="1400" spc="-1" strike="noStrike">
                <a:solidFill>
                  <a:srgbClr val="70ad47"/>
                </a:solidFill>
                <a:latin typeface="Arial"/>
                <a:ea typeface="Arial"/>
              </a:rPr>
              <a:t>학습과 예측 속도가 빠름</a:t>
            </a:r>
            <a:r>
              <a:rPr b="0" lang="en-US" sz="1400" spc="-1" strike="noStrike">
                <a:solidFill>
                  <a:srgbClr val="70ad47"/>
                </a:solidFill>
                <a:latin typeface="Arial"/>
                <a:ea typeface="Arial"/>
              </a:rPr>
              <a:t>.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90000"/>
              </a:lnSpc>
              <a:buClr>
                <a:srgbClr val="70ad47"/>
              </a:buClr>
              <a:buFont typeface="Arial"/>
              <a:buChar char="+"/>
            </a:pPr>
            <a:r>
              <a:rPr b="0" lang="en-US" sz="1400" spc="-1" strike="noStrike">
                <a:solidFill>
                  <a:srgbClr val="70ad47"/>
                </a:solidFill>
                <a:latin typeface="Arial"/>
                <a:ea typeface="Arial"/>
              </a:rPr>
              <a:t>4. </a:t>
            </a:r>
            <a:r>
              <a:rPr b="0" lang="en-US" sz="1400" spc="-1" strike="noStrike">
                <a:solidFill>
                  <a:srgbClr val="70ad47"/>
                </a:solidFill>
                <a:latin typeface="Arial"/>
                <a:ea typeface="Arial"/>
              </a:rPr>
              <a:t>직관적인 </a:t>
            </a:r>
            <a:r>
              <a:rPr b="0" lang="en-US" sz="1400" spc="-1" strike="noStrike">
                <a:solidFill>
                  <a:srgbClr val="70ad47"/>
                </a:solidFill>
                <a:latin typeface="Arial"/>
                <a:ea typeface="Arial"/>
              </a:rPr>
              <a:t>parameter &amp; </a:t>
            </a:r>
            <a:r>
              <a:rPr b="0" lang="en-US" sz="1400" spc="-1" strike="noStrike">
                <a:solidFill>
                  <a:srgbClr val="70ad47"/>
                </a:solidFill>
                <a:latin typeface="Arial"/>
                <a:ea typeface="Arial"/>
              </a:rPr>
              <a:t>유연하게 구현이 가능함</a:t>
            </a:r>
            <a:r>
              <a:rPr b="0" lang="en-US" sz="1400" spc="-1" strike="noStrike">
                <a:solidFill>
                  <a:srgbClr val="70ad47"/>
                </a:solidFill>
                <a:latin typeface="Arial"/>
                <a:ea typeface="Arial"/>
              </a:rPr>
              <a:t>.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90000"/>
              </a:lnSpc>
              <a:buClr>
                <a:srgbClr val="cc0000"/>
              </a:buClr>
              <a:buFont typeface="Arial"/>
              <a:buChar char="-"/>
            </a:pPr>
            <a:r>
              <a:rPr b="0" lang="en-US" sz="1400" spc="-1" strike="noStrike">
                <a:solidFill>
                  <a:srgbClr val="cc0000"/>
                </a:solidFill>
                <a:latin typeface="Arial"/>
                <a:ea typeface="Arial"/>
              </a:rPr>
              <a:t>1. DT </a:t>
            </a:r>
            <a:r>
              <a:rPr b="0" lang="en-US" sz="1400" spc="-1" strike="noStrike">
                <a:solidFill>
                  <a:srgbClr val="cc0000"/>
                </a:solidFill>
                <a:latin typeface="Arial"/>
                <a:ea typeface="Arial"/>
              </a:rPr>
              <a:t>특성상 </a:t>
            </a:r>
            <a:r>
              <a:rPr b="0" lang="en-US" sz="1400" spc="-1" strike="noStrike">
                <a:solidFill>
                  <a:srgbClr val="cc0000"/>
                </a:solidFill>
                <a:latin typeface="Arial"/>
                <a:ea typeface="Arial"/>
              </a:rPr>
              <a:t>overfitting</a:t>
            </a:r>
            <a:r>
              <a:rPr b="0" lang="en-US" sz="1400" spc="-1" strike="noStrike">
                <a:solidFill>
                  <a:srgbClr val="cc0000"/>
                </a:solidFill>
                <a:latin typeface="Arial"/>
                <a:ea typeface="Arial"/>
              </a:rPr>
              <a:t>이 발생하기 굉장히 쉬움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90000"/>
              </a:lnSpc>
              <a:buClr>
                <a:srgbClr val="cc0000"/>
              </a:buClr>
              <a:buFont typeface="Arial"/>
              <a:buChar char="-"/>
            </a:pPr>
            <a:r>
              <a:rPr b="0" lang="en-US" sz="1400" spc="-1" strike="noStrike">
                <a:solidFill>
                  <a:srgbClr val="cc0000"/>
                </a:solidFill>
                <a:latin typeface="Arial"/>
                <a:ea typeface="Arial"/>
              </a:rPr>
              <a:t>2. variance</a:t>
            </a:r>
            <a:r>
              <a:rPr b="0" lang="en-US" sz="1400" spc="-1" strike="noStrike">
                <a:solidFill>
                  <a:srgbClr val="cc0000"/>
                </a:solidFill>
                <a:latin typeface="Arial"/>
                <a:ea typeface="Arial"/>
              </a:rPr>
              <a:t>가 높음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90000"/>
              </a:lnSpc>
              <a:buClr>
                <a:srgbClr val="cc0000"/>
              </a:buClr>
              <a:buFont typeface="Arial"/>
              <a:buChar char="-"/>
            </a:pPr>
            <a:r>
              <a:rPr b="0" lang="en-US" sz="1400" spc="-1" strike="noStrike">
                <a:solidFill>
                  <a:srgbClr val="cc0000"/>
                </a:solidFill>
                <a:latin typeface="Arial"/>
                <a:ea typeface="Arial"/>
              </a:rPr>
              <a:t>3. </a:t>
            </a:r>
            <a:r>
              <a:rPr b="0" lang="en-US" sz="1400" spc="-1" strike="noStrike">
                <a:solidFill>
                  <a:srgbClr val="cc0000"/>
                </a:solidFill>
                <a:latin typeface="Arial"/>
                <a:ea typeface="Arial"/>
              </a:rPr>
              <a:t>연속적이지 않아서 </a:t>
            </a:r>
            <a:r>
              <a:rPr b="0" lang="en-US" sz="1400" spc="-1" strike="noStrike">
                <a:solidFill>
                  <a:srgbClr val="cc0000"/>
                </a:solidFill>
                <a:latin typeface="Arial"/>
                <a:ea typeface="Arial"/>
              </a:rPr>
              <a:t>extrapolation</a:t>
            </a:r>
            <a:r>
              <a:rPr b="0" lang="en-US" sz="1400" spc="-1" strike="noStrike">
                <a:solidFill>
                  <a:srgbClr val="cc0000"/>
                </a:solidFill>
                <a:latin typeface="Arial"/>
                <a:ea typeface="Arial"/>
              </a:rPr>
              <a:t>을 잘 해내지 못함</a:t>
            </a:r>
            <a:r>
              <a:rPr b="0" lang="en-US" sz="1400" spc="-1" strike="noStrike">
                <a:solidFill>
                  <a:srgbClr val="cc0000"/>
                </a:solidFill>
                <a:latin typeface="Arial"/>
                <a:ea typeface="Arial"/>
              </a:rPr>
              <a:t>.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90000"/>
              </a:lnSpc>
              <a:buClr>
                <a:srgbClr val="cc0000"/>
              </a:buClr>
              <a:buFont typeface="Arial"/>
              <a:buChar char="-"/>
            </a:pPr>
            <a:r>
              <a:rPr b="0" lang="en-US" sz="1400" spc="-1" strike="noStrike">
                <a:solidFill>
                  <a:srgbClr val="cc0000"/>
                </a:solidFill>
                <a:latin typeface="Arial"/>
                <a:ea typeface="Arial"/>
              </a:rPr>
              <a:t>4. </a:t>
            </a:r>
            <a:r>
              <a:rPr b="0" lang="en-US" sz="1400" spc="-1" strike="noStrike">
                <a:solidFill>
                  <a:srgbClr val="cc0000"/>
                </a:solidFill>
                <a:latin typeface="Arial"/>
                <a:ea typeface="Arial"/>
              </a:rPr>
              <a:t>데이터가 </a:t>
            </a:r>
            <a:r>
              <a:rPr b="0" lang="en-US" sz="1400" spc="-1" strike="noStrike">
                <a:solidFill>
                  <a:srgbClr val="cc0000"/>
                </a:solidFill>
                <a:latin typeface="Arial"/>
                <a:ea typeface="Arial"/>
              </a:rPr>
              <a:t>unbalanced</a:t>
            </a:r>
            <a:r>
              <a:rPr b="0" lang="en-US" sz="1400" spc="-1" strike="noStrike">
                <a:solidFill>
                  <a:srgbClr val="cc0000"/>
                </a:solidFill>
                <a:latin typeface="Arial"/>
                <a:ea typeface="Arial"/>
              </a:rPr>
              <a:t>되어 있을 때 </a:t>
            </a:r>
            <a:r>
              <a:rPr b="0" lang="en-US" sz="1400" spc="-1" strike="noStrike">
                <a:solidFill>
                  <a:srgbClr val="cc0000"/>
                </a:solidFill>
                <a:latin typeface="Arial"/>
                <a:ea typeface="Arial"/>
              </a:rPr>
              <a:t>bias</a:t>
            </a:r>
            <a:r>
              <a:rPr b="0" lang="en-US" sz="1400" spc="-1" strike="noStrike">
                <a:solidFill>
                  <a:srgbClr val="cc0000"/>
                </a:solidFill>
                <a:latin typeface="Arial"/>
                <a:ea typeface="Arial"/>
              </a:rPr>
              <a:t>가 높아질 수 있음</a:t>
            </a:r>
            <a:r>
              <a:rPr b="0" lang="en-US" sz="1400" spc="-1" strike="noStrike">
                <a:solidFill>
                  <a:srgbClr val="cc0000"/>
                </a:solidFill>
                <a:latin typeface="Arial"/>
                <a:ea typeface="Arial"/>
              </a:rPr>
              <a:t>. 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59" name="Google Shape;472;p17" descr=""/>
          <p:cNvPicPr/>
          <p:nvPr/>
        </p:nvPicPr>
        <p:blipFill>
          <a:blip r:embed="rId1"/>
          <a:stretch/>
        </p:blipFill>
        <p:spPr>
          <a:xfrm>
            <a:off x="417240" y="1253880"/>
            <a:ext cx="7968240" cy="804600"/>
          </a:xfrm>
          <a:prstGeom prst="rect">
            <a:avLst/>
          </a:prstGeom>
          <a:ln>
            <a:noFill/>
          </a:ln>
        </p:spPr>
      </p:pic>
      <p:pic>
        <p:nvPicPr>
          <p:cNvPr id="360" name="Google Shape;473;p17" descr=""/>
          <p:cNvPicPr/>
          <p:nvPr/>
        </p:nvPicPr>
        <p:blipFill>
          <a:blip r:embed="rId2"/>
          <a:stretch/>
        </p:blipFill>
        <p:spPr>
          <a:xfrm>
            <a:off x="462240" y="788400"/>
            <a:ext cx="7968240" cy="361440"/>
          </a:xfrm>
          <a:prstGeom prst="rect">
            <a:avLst/>
          </a:prstGeom>
          <a:ln>
            <a:noFill/>
          </a:ln>
        </p:spPr>
      </p:pic>
      <p:pic>
        <p:nvPicPr>
          <p:cNvPr id="361" name="Google Shape;474;p17" descr=""/>
          <p:cNvPicPr/>
          <p:nvPr/>
        </p:nvPicPr>
        <p:blipFill>
          <a:blip r:embed="rId3"/>
          <a:stretch/>
        </p:blipFill>
        <p:spPr>
          <a:xfrm>
            <a:off x="4876200" y="4387320"/>
            <a:ext cx="3718440" cy="1760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3588840" y="6356520"/>
            <a:ext cx="20563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fld id="{086C2D70-03D5-4BAC-91EF-2AA7F559750D}" type="slidenum">
              <a:rPr b="0" lang="en-US" sz="800" spc="-1" strike="noStrike">
                <a:solidFill>
                  <a:srgbClr val="757070"/>
                </a:solidFill>
                <a:latin typeface="Calibri"/>
                <a:ea typeface="Calibri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363" name="CustomShape 2"/>
          <p:cNvSpPr/>
          <p:nvPr/>
        </p:nvSpPr>
        <p:spPr>
          <a:xfrm>
            <a:off x="261720" y="6356520"/>
            <a:ext cx="2770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64" name="Group 3"/>
          <p:cNvGrpSpPr/>
          <p:nvPr/>
        </p:nvGrpSpPr>
        <p:grpSpPr>
          <a:xfrm>
            <a:off x="3628440" y="619560"/>
            <a:ext cx="5488560" cy="727560"/>
            <a:chOff x="3628440" y="619560"/>
            <a:chExt cx="5488560" cy="727560"/>
          </a:xfrm>
        </p:grpSpPr>
        <p:sp>
          <p:nvSpPr>
            <p:cNvPr id="365" name="CustomShape 4"/>
            <p:cNvSpPr/>
            <p:nvPr/>
          </p:nvSpPr>
          <p:spPr>
            <a:xfrm>
              <a:off x="4505760" y="792360"/>
              <a:ext cx="4611240" cy="554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90000"/>
                </a:lnSpc>
              </a:pPr>
              <a:r>
                <a:rPr b="1" lang="en-US" sz="2800" spc="-1" strike="noStrike">
                  <a:solidFill>
                    <a:srgbClr val="353f49"/>
                  </a:solidFill>
                  <a:latin typeface="Trebuchet MS"/>
                  <a:ea typeface="Trebuchet MS"/>
                </a:rPr>
                <a:t>Regression problem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366" name="CustomShape 5"/>
            <p:cNvSpPr/>
            <p:nvPr/>
          </p:nvSpPr>
          <p:spPr>
            <a:xfrm>
              <a:off x="3628440" y="619560"/>
              <a:ext cx="1173600" cy="554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90000"/>
                </a:lnSpc>
              </a:pPr>
              <a:r>
                <a:rPr b="1" lang="en-US" sz="5000" spc="-1" strike="noStrike">
                  <a:solidFill>
                    <a:srgbClr val="353f49"/>
                  </a:solidFill>
                  <a:latin typeface="Arial"/>
                  <a:ea typeface="Arial"/>
                </a:rPr>
                <a:t>1</a:t>
              </a:r>
              <a:endParaRPr b="0" lang="en-US" sz="5000" spc="-1" strike="noStrike">
                <a:latin typeface="Arial"/>
              </a:endParaRPr>
            </a:p>
          </p:txBody>
        </p:sp>
      </p:grpSp>
      <p:grpSp>
        <p:nvGrpSpPr>
          <p:cNvPr id="367" name="Group 6"/>
          <p:cNvGrpSpPr/>
          <p:nvPr/>
        </p:nvGrpSpPr>
        <p:grpSpPr>
          <a:xfrm>
            <a:off x="3628080" y="4788720"/>
            <a:ext cx="5319000" cy="900000"/>
            <a:chOff x="3628080" y="4788720"/>
            <a:chExt cx="5319000" cy="900000"/>
          </a:xfrm>
        </p:grpSpPr>
        <p:sp>
          <p:nvSpPr>
            <p:cNvPr id="368" name="CustomShape 7"/>
            <p:cNvSpPr/>
            <p:nvPr/>
          </p:nvSpPr>
          <p:spPr>
            <a:xfrm>
              <a:off x="4516920" y="4968720"/>
              <a:ext cx="4430160" cy="540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90000"/>
                </a:lnSpc>
              </a:pPr>
              <a:r>
                <a:rPr b="1" lang="en-US" sz="2400" spc="-1" strike="noStrike">
                  <a:solidFill>
                    <a:srgbClr val="353f49"/>
                  </a:solidFill>
                  <a:latin typeface="Trebuchet MS"/>
                  <a:ea typeface="Trebuchet MS"/>
                </a:rPr>
                <a:t>RF, GBM, XGBoost, LightGBM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369" name="CustomShape 8"/>
            <p:cNvSpPr/>
            <p:nvPr/>
          </p:nvSpPr>
          <p:spPr>
            <a:xfrm>
              <a:off x="3628080" y="4788720"/>
              <a:ext cx="1130400" cy="900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90000"/>
                </a:lnSpc>
              </a:pPr>
              <a:r>
                <a:rPr b="1" lang="en-US" sz="5000" spc="-1" strike="noStrike">
                  <a:solidFill>
                    <a:srgbClr val="353f49"/>
                  </a:solidFill>
                  <a:latin typeface="Arial"/>
                  <a:ea typeface="Arial"/>
                </a:rPr>
                <a:t>5</a:t>
              </a:r>
              <a:endParaRPr b="0" lang="en-US" sz="5000" spc="-1" strike="noStrike">
                <a:latin typeface="Arial"/>
              </a:endParaRPr>
            </a:p>
          </p:txBody>
        </p:sp>
      </p:grpSp>
      <p:grpSp>
        <p:nvGrpSpPr>
          <p:cNvPr id="370" name="Group 9"/>
          <p:cNvGrpSpPr/>
          <p:nvPr/>
        </p:nvGrpSpPr>
        <p:grpSpPr>
          <a:xfrm>
            <a:off x="3628440" y="3974400"/>
            <a:ext cx="5318640" cy="900000"/>
            <a:chOff x="3628440" y="3974400"/>
            <a:chExt cx="5318640" cy="900000"/>
          </a:xfrm>
        </p:grpSpPr>
        <p:sp>
          <p:nvSpPr>
            <p:cNvPr id="371" name="CustomShape 10"/>
            <p:cNvSpPr/>
            <p:nvPr/>
          </p:nvSpPr>
          <p:spPr>
            <a:xfrm>
              <a:off x="4506480" y="4187160"/>
              <a:ext cx="4440600" cy="540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90000"/>
                </a:lnSpc>
              </a:pPr>
              <a:r>
                <a:rPr b="1" lang="en-US" sz="2800" spc="-1" strike="noStrike">
                  <a:solidFill>
                    <a:srgbClr val="2f95db"/>
                  </a:solidFill>
                  <a:latin typeface="Trebuchet MS"/>
                  <a:ea typeface="Trebuchet MS"/>
                </a:rPr>
                <a:t>Ensemble Methods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372" name="CustomShape 11"/>
            <p:cNvSpPr/>
            <p:nvPr/>
          </p:nvSpPr>
          <p:spPr>
            <a:xfrm>
              <a:off x="3628440" y="3974400"/>
              <a:ext cx="1130400" cy="900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90000"/>
                </a:lnSpc>
              </a:pPr>
              <a:r>
                <a:rPr b="1" lang="en-US" sz="5000" spc="-1" strike="noStrike">
                  <a:solidFill>
                    <a:srgbClr val="2f95db"/>
                  </a:solidFill>
                  <a:latin typeface="Arial"/>
                  <a:ea typeface="Arial"/>
                </a:rPr>
                <a:t>4</a:t>
              </a:r>
              <a:endParaRPr b="0" lang="en-US" sz="5000" spc="-1" strike="noStrike">
                <a:latin typeface="Arial"/>
              </a:endParaRPr>
            </a:p>
          </p:txBody>
        </p:sp>
      </p:grpSp>
      <p:grpSp>
        <p:nvGrpSpPr>
          <p:cNvPr id="373" name="Group 12"/>
          <p:cNvGrpSpPr/>
          <p:nvPr/>
        </p:nvGrpSpPr>
        <p:grpSpPr>
          <a:xfrm>
            <a:off x="3628080" y="2722680"/>
            <a:ext cx="5430960" cy="900000"/>
            <a:chOff x="3628080" y="2722680"/>
            <a:chExt cx="5430960" cy="900000"/>
          </a:xfrm>
        </p:grpSpPr>
        <p:sp>
          <p:nvSpPr>
            <p:cNvPr id="374" name="CustomShape 13"/>
            <p:cNvSpPr/>
            <p:nvPr/>
          </p:nvSpPr>
          <p:spPr>
            <a:xfrm>
              <a:off x="4505400" y="2902680"/>
              <a:ext cx="4553640" cy="540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90000"/>
                </a:lnSpc>
              </a:pPr>
              <a:r>
                <a:rPr b="1" lang="en-US" sz="2800" spc="-1" strike="noStrike">
                  <a:solidFill>
                    <a:srgbClr val="353f49"/>
                  </a:solidFill>
                  <a:latin typeface="Trebuchet MS"/>
                  <a:ea typeface="Trebuchet MS"/>
                </a:rPr>
                <a:t>Decision Tree algorithm</a:t>
              </a:r>
              <a:endParaRPr b="0" lang="en-US" sz="2800" spc="-1" strike="noStrike">
                <a:latin typeface="Arial"/>
              </a:endParaRPr>
            </a:p>
            <a:p>
              <a:pPr>
                <a:lnSpc>
                  <a:spcPct val="90000"/>
                </a:lnSpc>
              </a:pP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375" name="CustomShape 14"/>
            <p:cNvSpPr/>
            <p:nvPr/>
          </p:nvSpPr>
          <p:spPr>
            <a:xfrm>
              <a:off x="3628080" y="2722680"/>
              <a:ext cx="1149840" cy="900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90000"/>
                </a:lnSpc>
              </a:pPr>
              <a:r>
                <a:rPr b="1" lang="en-US" sz="5000" spc="-1" strike="noStrike">
                  <a:solidFill>
                    <a:srgbClr val="353f49"/>
                  </a:solidFill>
                  <a:latin typeface="Arial"/>
                  <a:ea typeface="Arial"/>
                </a:rPr>
                <a:t>3</a:t>
              </a:r>
              <a:endParaRPr b="0" lang="en-US" sz="5000" spc="-1" strike="noStrike">
                <a:latin typeface="Arial"/>
              </a:endParaRPr>
            </a:p>
          </p:txBody>
        </p:sp>
      </p:grpSp>
      <p:grpSp>
        <p:nvGrpSpPr>
          <p:cNvPr id="376" name="Group 15"/>
          <p:cNvGrpSpPr/>
          <p:nvPr/>
        </p:nvGrpSpPr>
        <p:grpSpPr>
          <a:xfrm>
            <a:off x="3628440" y="1404720"/>
            <a:ext cx="5488560" cy="727560"/>
            <a:chOff x="3628440" y="1404720"/>
            <a:chExt cx="5488560" cy="727560"/>
          </a:xfrm>
        </p:grpSpPr>
        <p:sp>
          <p:nvSpPr>
            <p:cNvPr id="377" name="CustomShape 16"/>
            <p:cNvSpPr/>
            <p:nvPr/>
          </p:nvSpPr>
          <p:spPr>
            <a:xfrm>
              <a:off x="4505760" y="1577520"/>
              <a:ext cx="4611240" cy="554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90000"/>
                </a:lnSpc>
              </a:pPr>
              <a:r>
                <a:rPr b="1" lang="en-US" sz="2800" spc="-1" strike="noStrike">
                  <a:solidFill>
                    <a:srgbClr val="353f49"/>
                  </a:solidFill>
                  <a:latin typeface="Trebuchet MS"/>
                  <a:ea typeface="Trebuchet MS"/>
                </a:rPr>
                <a:t>Bias-Variance tradeoff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378" name="CustomShape 17"/>
            <p:cNvSpPr/>
            <p:nvPr/>
          </p:nvSpPr>
          <p:spPr>
            <a:xfrm>
              <a:off x="3628440" y="1404720"/>
              <a:ext cx="1173600" cy="554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90000"/>
                </a:lnSpc>
              </a:pPr>
              <a:r>
                <a:rPr b="1" lang="en-US" sz="5000" spc="-1" strike="noStrike">
                  <a:solidFill>
                    <a:srgbClr val="353f49"/>
                  </a:solidFill>
                  <a:latin typeface="Arial"/>
                  <a:ea typeface="Arial"/>
                </a:rPr>
                <a:t>2</a:t>
              </a:r>
              <a:endParaRPr b="0" lang="en-US" sz="5000" spc="-1" strike="noStrike">
                <a:latin typeface="Arial"/>
              </a:endParaRPr>
            </a:p>
          </p:txBody>
        </p:sp>
      </p:grp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318600" y="228600"/>
            <a:ext cx="8374320" cy="48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323f4f"/>
                </a:solidFill>
                <a:latin typeface="Arial"/>
                <a:ea typeface="Arial"/>
              </a:rPr>
              <a:t>Ensemble methods: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80" name="CustomShape 2"/>
          <p:cNvSpPr/>
          <p:nvPr/>
        </p:nvSpPr>
        <p:spPr>
          <a:xfrm>
            <a:off x="261720" y="6356520"/>
            <a:ext cx="2770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3"/>
          <p:cNvSpPr/>
          <p:nvPr/>
        </p:nvSpPr>
        <p:spPr>
          <a:xfrm>
            <a:off x="3588840" y="6356520"/>
            <a:ext cx="20563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fld id="{2AA84948-DE8D-4796-82A8-B503E652A31F}" type="slidenum">
              <a:rPr b="0" lang="en-US" sz="800" spc="-1" strike="noStrike">
                <a:solidFill>
                  <a:srgbClr val="757070"/>
                </a:solidFill>
                <a:latin typeface="Calibri"/>
                <a:ea typeface="Calibri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pic>
        <p:nvPicPr>
          <p:cNvPr id="382" name="Google Shape;503;p19" descr=""/>
          <p:cNvPicPr/>
          <p:nvPr/>
        </p:nvPicPr>
        <p:blipFill>
          <a:blip r:embed="rId1"/>
          <a:stretch/>
        </p:blipFill>
        <p:spPr>
          <a:xfrm>
            <a:off x="4762800" y="1721520"/>
            <a:ext cx="2982960" cy="1891080"/>
          </a:xfrm>
          <a:prstGeom prst="rect">
            <a:avLst/>
          </a:prstGeom>
          <a:ln>
            <a:noFill/>
          </a:ln>
        </p:spPr>
      </p:pic>
      <p:sp>
        <p:nvSpPr>
          <p:cNvPr id="383" name="CustomShape 4"/>
          <p:cNvSpPr/>
          <p:nvPr/>
        </p:nvSpPr>
        <p:spPr>
          <a:xfrm>
            <a:off x="322200" y="709200"/>
            <a:ext cx="8589960" cy="75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317160">
              <a:lnSpc>
                <a:spcPct val="90000"/>
              </a:lnSpc>
              <a:buClr>
                <a:srgbClr val="353f49"/>
              </a:buClr>
              <a:buFont typeface="Arial"/>
              <a:buChar char="-"/>
            </a:pPr>
            <a:r>
              <a:rPr b="0" lang="en-US" sz="1400" spc="-1" strike="noStrike">
                <a:solidFill>
                  <a:srgbClr val="353f49"/>
                </a:solidFill>
                <a:latin typeface="Arial"/>
                <a:ea typeface="Arial"/>
              </a:rPr>
              <a:t>여러개의 </a:t>
            </a:r>
            <a:r>
              <a:rPr b="0" lang="en-US" sz="1400" spc="-1" strike="noStrike">
                <a:solidFill>
                  <a:srgbClr val="353f49"/>
                </a:solidFill>
                <a:latin typeface="Arial"/>
                <a:ea typeface="Arial"/>
              </a:rPr>
              <a:t>base-learners</a:t>
            </a:r>
            <a:r>
              <a:rPr b="0" lang="en-US" sz="1400" spc="-1" strike="noStrike">
                <a:solidFill>
                  <a:srgbClr val="353f49"/>
                </a:solidFill>
                <a:latin typeface="Arial"/>
                <a:ea typeface="Arial"/>
              </a:rPr>
              <a:t>를 취합하여</a:t>
            </a:r>
            <a:r>
              <a:rPr b="0" lang="en-US" sz="1400" spc="-1" strike="noStrike">
                <a:solidFill>
                  <a:srgbClr val="353f49"/>
                </a:solidFill>
                <a:latin typeface="Arial"/>
                <a:ea typeface="Arial"/>
              </a:rPr>
              <a:t>, </a:t>
            </a:r>
            <a:r>
              <a:rPr b="0" lang="en-US" sz="1400" spc="-1" strike="noStrike">
                <a:solidFill>
                  <a:srgbClr val="353f49"/>
                </a:solidFill>
                <a:latin typeface="Arial"/>
                <a:ea typeface="Arial"/>
              </a:rPr>
              <a:t>서로의 장점과 약점을 보완함에 따라 각각의 모델보다 더 좋은 성능의 모델을 만들어내는 기법</a:t>
            </a:r>
            <a:r>
              <a:rPr b="0" lang="en-US" sz="1400" spc="-1" strike="noStrike">
                <a:solidFill>
                  <a:srgbClr val="353f49"/>
                </a:solidFill>
                <a:latin typeface="Arial"/>
                <a:ea typeface="Arial"/>
              </a:rPr>
              <a:t>.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90000"/>
              </a:lnSpc>
              <a:buClr>
                <a:srgbClr val="353f49"/>
              </a:buClr>
              <a:buFont typeface="Arial"/>
              <a:buChar char="-"/>
            </a:pPr>
            <a:r>
              <a:rPr b="0" lang="en-US" sz="1400" spc="-1" strike="noStrike">
                <a:solidFill>
                  <a:srgbClr val="353f49"/>
                </a:solidFill>
                <a:latin typeface="Arial"/>
                <a:ea typeface="Arial"/>
              </a:rPr>
              <a:t>주로</a:t>
            </a:r>
            <a:r>
              <a:rPr b="0" lang="en-US" sz="1400" spc="-1" strike="noStrike">
                <a:solidFill>
                  <a:srgbClr val="353f49"/>
                </a:solidFill>
                <a:latin typeface="Arial"/>
                <a:ea typeface="Arial"/>
              </a:rPr>
              <a:t>, base-learner</a:t>
            </a:r>
            <a:r>
              <a:rPr b="0" lang="en-US" sz="1400" spc="-1" strike="noStrike">
                <a:solidFill>
                  <a:srgbClr val="353f49"/>
                </a:solidFill>
                <a:latin typeface="Arial"/>
                <a:ea typeface="Arial"/>
              </a:rPr>
              <a:t>는 최대한 단순한 모양의 모델이 선택됨</a:t>
            </a:r>
            <a:r>
              <a:rPr b="0" lang="en-US" sz="1400" spc="-1" strike="noStrike">
                <a:solidFill>
                  <a:srgbClr val="353f49"/>
                </a:solidFill>
                <a:latin typeface="Arial"/>
                <a:ea typeface="Arial"/>
              </a:rPr>
              <a:t>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84" name="CustomShape 5"/>
          <p:cNvSpPr/>
          <p:nvPr/>
        </p:nvSpPr>
        <p:spPr>
          <a:xfrm>
            <a:off x="371520" y="1557720"/>
            <a:ext cx="2252880" cy="38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1600" spc="-1" strike="noStrike">
                <a:solidFill>
                  <a:srgbClr val="323f4f"/>
                </a:solidFill>
                <a:latin typeface="Arial"/>
                <a:ea typeface="Arial"/>
              </a:rPr>
              <a:t>Voting &amp; Averaging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5" name="CustomShape 6"/>
          <p:cNvSpPr/>
          <p:nvPr/>
        </p:nvSpPr>
        <p:spPr>
          <a:xfrm>
            <a:off x="295560" y="3488040"/>
            <a:ext cx="1230120" cy="38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1600" spc="-1" strike="noStrike">
                <a:solidFill>
                  <a:srgbClr val="323f4f"/>
                </a:solidFill>
                <a:latin typeface="Arial"/>
                <a:ea typeface="Arial"/>
              </a:rPr>
              <a:t>Bagging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6" name="CustomShape 7"/>
          <p:cNvSpPr/>
          <p:nvPr/>
        </p:nvSpPr>
        <p:spPr>
          <a:xfrm>
            <a:off x="348480" y="4431600"/>
            <a:ext cx="1230120" cy="38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1600" spc="-1" strike="noStrike">
                <a:solidFill>
                  <a:srgbClr val="323f4f"/>
                </a:solidFill>
                <a:latin typeface="Arial"/>
                <a:ea typeface="Arial"/>
              </a:rPr>
              <a:t>Boosting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7" name="CustomShape 8"/>
          <p:cNvSpPr/>
          <p:nvPr/>
        </p:nvSpPr>
        <p:spPr>
          <a:xfrm>
            <a:off x="371520" y="5358600"/>
            <a:ext cx="1230120" cy="38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1600" spc="-1" strike="noStrike">
                <a:solidFill>
                  <a:srgbClr val="323f4f"/>
                </a:solidFill>
                <a:latin typeface="Arial"/>
                <a:ea typeface="Arial"/>
              </a:rPr>
              <a:t>Stacking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8" name="CustomShape 9"/>
          <p:cNvSpPr/>
          <p:nvPr/>
        </p:nvSpPr>
        <p:spPr>
          <a:xfrm>
            <a:off x="371520" y="1943640"/>
            <a:ext cx="3677400" cy="3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310680">
              <a:lnSpc>
                <a:spcPct val="90000"/>
              </a:lnSpc>
              <a:buClr>
                <a:srgbClr val="5a6e8c"/>
              </a:buClr>
              <a:buFont typeface="Arial"/>
              <a:buChar char="-"/>
            </a:pP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여러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base-learner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에 가중치 부여 후 평균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89" name="CustomShape 10"/>
          <p:cNvSpPr/>
          <p:nvPr/>
        </p:nvSpPr>
        <p:spPr>
          <a:xfrm>
            <a:off x="348480" y="3871440"/>
            <a:ext cx="8589960" cy="53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310680">
              <a:lnSpc>
                <a:spcPct val="90000"/>
              </a:lnSpc>
              <a:buClr>
                <a:srgbClr val="5a6e8c"/>
              </a:buClr>
              <a:buFont typeface="Arial"/>
              <a:buChar char="-"/>
            </a:pPr>
            <a:r>
              <a:rPr b="1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B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ootstrap </a:t>
            </a:r>
            <a:r>
              <a:rPr b="1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Ag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gregating: stochasting sampling (with replacement)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을 진행한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N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개의 데이터셋을 가지고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N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개의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base-learners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학습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.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그 이후에 평균값을 출력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.</a:t>
            </a:r>
            <a:endParaRPr b="0" lang="en-US" sz="1300" spc="-1" strike="noStrike">
              <a:latin typeface="Arial"/>
            </a:endParaRPr>
          </a:p>
        </p:txBody>
      </p:sp>
      <p:grpSp>
        <p:nvGrpSpPr>
          <p:cNvPr id="390" name="Group 11"/>
          <p:cNvGrpSpPr/>
          <p:nvPr/>
        </p:nvGrpSpPr>
        <p:grpSpPr>
          <a:xfrm>
            <a:off x="934200" y="2227680"/>
            <a:ext cx="3677040" cy="1203840"/>
            <a:chOff x="934200" y="2227680"/>
            <a:chExt cx="3677040" cy="1203840"/>
          </a:xfrm>
        </p:grpSpPr>
        <p:pic>
          <p:nvPicPr>
            <p:cNvPr id="391" name="Google Shape;512;p19" descr=""/>
            <p:cNvPicPr/>
            <p:nvPr/>
          </p:nvPicPr>
          <p:blipFill>
            <a:blip r:embed="rId2"/>
            <a:stretch/>
          </p:blipFill>
          <p:spPr>
            <a:xfrm>
              <a:off x="934200" y="2227680"/>
              <a:ext cx="3677040" cy="1203840"/>
            </a:xfrm>
            <a:prstGeom prst="rect">
              <a:avLst/>
            </a:prstGeom>
            <a:ln>
              <a:noFill/>
            </a:ln>
          </p:spPr>
        </p:pic>
        <p:sp>
          <p:nvSpPr>
            <p:cNvPr id="392" name="CustomShape 12"/>
            <p:cNvSpPr/>
            <p:nvPr/>
          </p:nvSpPr>
          <p:spPr>
            <a:xfrm>
              <a:off x="3169440" y="2227680"/>
              <a:ext cx="753120" cy="516600"/>
            </a:xfrm>
            <a:prstGeom prst="rect">
              <a:avLst/>
            </a:prstGeom>
            <a:noFill/>
            <a:ln w="1908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93" name="CustomShape 13"/>
          <p:cNvSpPr/>
          <p:nvPr/>
        </p:nvSpPr>
        <p:spPr>
          <a:xfrm>
            <a:off x="348480" y="4741200"/>
            <a:ext cx="8589960" cy="53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310680">
              <a:lnSpc>
                <a:spcPct val="90000"/>
              </a:lnSpc>
              <a:buClr>
                <a:srgbClr val="5a6e8c"/>
              </a:buClr>
              <a:buFont typeface="Arial"/>
              <a:buChar char="-"/>
            </a:pP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첫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naive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한 예측에 실패한 데이터셋에 대해서 학습시킨 모델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,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그 모델이 실패한 데이터셋에 대해서 학습시킨 모델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learning rate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와 함께 특정 종료조건을 만족할 때 까지 반복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.</a:t>
            </a:r>
            <a:endParaRPr b="0" lang="en-US" sz="13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stomShape 1"/>
          <p:cNvSpPr/>
          <p:nvPr/>
        </p:nvSpPr>
        <p:spPr>
          <a:xfrm>
            <a:off x="318600" y="228600"/>
            <a:ext cx="8825040" cy="48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323f4f"/>
                </a:solidFill>
                <a:latin typeface="Arial"/>
                <a:ea typeface="Arial"/>
              </a:rPr>
              <a:t>Bagging vs Boosting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95" name="CustomShape 2"/>
          <p:cNvSpPr/>
          <p:nvPr/>
        </p:nvSpPr>
        <p:spPr>
          <a:xfrm>
            <a:off x="261720" y="6356520"/>
            <a:ext cx="2770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CustomShape 3"/>
          <p:cNvSpPr/>
          <p:nvPr/>
        </p:nvSpPr>
        <p:spPr>
          <a:xfrm>
            <a:off x="3588840" y="6356520"/>
            <a:ext cx="20563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fld id="{7719F0AE-D538-4AEC-9582-E25D4EC4CD84}" type="slidenum">
              <a:rPr b="0" lang="en-US" sz="800" spc="-1" strike="noStrike">
                <a:solidFill>
                  <a:srgbClr val="757070"/>
                </a:solidFill>
                <a:latin typeface="Calibri"/>
                <a:ea typeface="Calibri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pic>
        <p:nvPicPr>
          <p:cNvPr id="397" name="Google Shape;522;p20" descr=""/>
          <p:cNvPicPr/>
          <p:nvPr/>
        </p:nvPicPr>
        <p:blipFill>
          <a:blip r:embed="rId1"/>
          <a:stretch/>
        </p:blipFill>
        <p:spPr>
          <a:xfrm>
            <a:off x="1371600" y="709200"/>
            <a:ext cx="6171120" cy="3539880"/>
          </a:xfrm>
          <a:prstGeom prst="rect">
            <a:avLst/>
          </a:prstGeom>
          <a:ln>
            <a:noFill/>
          </a:ln>
        </p:spPr>
      </p:pic>
      <p:pic>
        <p:nvPicPr>
          <p:cNvPr id="398" name="Google Shape;523;p20" descr=""/>
          <p:cNvPicPr/>
          <p:nvPr/>
        </p:nvPicPr>
        <p:blipFill>
          <a:blip r:embed="rId2"/>
          <a:stretch/>
        </p:blipFill>
        <p:spPr>
          <a:xfrm>
            <a:off x="1292040" y="4784400"/>
            <a:ext cx="2599920" cy="628920"/>
          </a:xfrm>
          <a:prstGeom prst="rect">
            <a:avLst/>
          </a:prstGeom>
          <a:ln>
            <a:noFill/>
          </a:ln>
        </p:spPr>
      </p:pic>
      <p:pic>
        <p:nvPicPr>
          <p:cNvPr id="399" name="Google Shape;524;p20" descr=""/>
          <p:cNvPicPr/>
          <p:nvPr/>
        </p:nvPicPr>
        <p:blipFill>
          <a:blip r:embed="rId3"/>
          <a:stretch/>
        </p:blipFill>
        <p:spPr>
          <a:xfrm>
            <a:off x="4514040" y="4746600"/>
            <a:ext cx="3734640" cy="576360"/>
          </a:xfrm>
          <a:prstGeom prst="rect">
            <a:avLst/>
          </a:prstGeom>
          <a:ln>
            <a:noFill/>
          </a:ln>
        </p:spPr>
      </p:pic>
      <p:pic>
        <p:nvPicPr>
          <p:cNvPr id="400" name="Google Shape;525;p20" descr=""/>
          <p:cNvPicPr/>
          <p:nvPr/>
        </p:nvPicPr>
        <p:blipFill>
          <a:blip r:embed="rId4"/>
          <a:stretch/>
        </p:blipFill>
        <p:spPr>
          <a:xfrm>
            <a:off x="7543080" y="5275440"/>
            <a:ext cx="1392840" cy="421200"/>
          </a:xfrm>
          <a:prstGeom prst="rect">
            <a:avLst/>
          </a:prstGeom>
          <a:ln>
            <a:noFill/>
          </a:ln>
        </p:spPr>
      </p:pic>
      <p:sp>
        <p:nvSpPr>
          <p:cNvPr id="401" name="CustomShape 4"/>
          <p:cNvSpPr/>
          <p:nvPr/>
        </p:nvSpPr>
        <p:spPr>
          <a:xfrm>
            <a:off x="4454640" y="5301720"/>
            <a:ext cx="3423960" cy="3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보통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, init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값은 모든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y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샘플의 평균값으로 설정됨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02" name="CustomShape 5"/>
          <p:cNvSpPr/>
          <p:nvPr/>
        </p:nvSpPr>
        <p:spPr>
          <a:xfrm>
            <a:off x="390960" y="4313520"/>
            <a:ext cx="382932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각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estimator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는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bootstrap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된 샘플에 대해 독립적으로 학습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03" name="CustomShape 6"/>
          <p:cNvSpPr/>
          <p:nvPr/>
        </p:nvSpPr>
        <p:spPr>
          <a:xfrm>
            <a:off x="4403880" y="4313160"/>
            <a:ext cx="4667760" cy="3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estimator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i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는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estimator</a:t>
            </a:r>
            <a:r>
              <a:rPr b="0" lang="en-US" sz="900" spc="-1" strike="noStrike">
                <a:solidFill>
                  <a:srgbClr val="000000"/>
                </a:solidFill>
                <a:latin typeface="Arial"/>
                <a:ea typeface="Arial"/>
              </a:rPr>
              <a:t>i-1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의 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residual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 (y-predicted</a:t>
            </a:r>
            <a:r>
              <a:rPr b="0" lang="en-US" sz="900" spc="-1" strike="noStrike">
                <a:solidFill>
                  <a:srgbClr val="000000"/>
                </a:solidFill>
                <a:latin typeface="Arial"/>
                <a:ea typeface="Arial"/>
              </a:rPr>
              <a:t>i-1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)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에 대해 학습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04" name="CustomShape 7"/>
          <p:cNvSpPr/>
          <p:nvPr/>
        </p:nvSpPr>
        <p:spPr>
          <a:xfrm>
            <a:off x="1996200" y="5813640"/>
            <a:ext cx="222372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cc0000"/>
                </a:solidFill>
                <a:latin typeface="Arial"/>
                <a:ea typeface="Arial"/>
              </a:rPr>
              <a:t>Variance</a:t>
            </a:r>
            <a:r>
              <a:rPr b="0" lang="en-US" sz="1400" spc="-1" strike="noStrike">
                <a:solidFill>
                  <a:srgbClr val="cc0000"/>
                </a:solidFill>
                <a:latin typeface="Arial"/>
                <a:ea typeface="Arial"/>
              </a:rPr>
              <a:t>를 낮추는 효과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05" name="CustomShape 8"/>
          <p:cNvSpPr/>
          <p:nvPr/>
        </p:nvSpPr>
        <p:spPr>
          <a:xfrm>
            <a:off x="5101200" y="5813640"/>
            <a:ext cx="173232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cc0000"/>
                </a:solidFill>
                <a:latin typeface="Arial"/>
                <a:ea typeface="Arial"/>
              </a:rPr>
              <a:t>Bias</a:t>
            </a:r>
            <a:r>
              <a:rPr b="0" lang="en-US" sz="1400" spc="-1" strike="noStrike">
                <a:solidFill>
                  <a:srgbClr val="cc0000"/>
                </a:solidFill>
                <a:latin typeface="Arial"/>
                <a:ea typeface="Arial"/>
              </a:rPr>
              <a:t>를 낮추는 효과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3588840" y="6356520"/>
            <a:ext cx="20563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fld id="{EFEEB6D8-59D9-41C2-B8AE-19411AAF823E}" type="slidenum">
              <a:rPr b="0" lang="en-US" sz="800" spc="-1" strike="noStrike">
                <a:solidFill>
                  <a:srgbClr val="757070"/>
                </a:solidFill>
                <a:latin typeface="Calibri"/>
                <a:ea typeface="Calibri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407" name="CustomShape 2"/>
          <p:cNvSpPr/>
          <p:nvPr/>
        </p:nvSpPr>
        <p:spPr>
          <a:xfrm>
            <a:off x="261720" y="6356520"/>
            <a:ext cx="2770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08" name="Group 3"/>
          <p:cNvGrpSpPr/>
          <p:nvPr/>
        </p:nvGrpSpPr>
        <p:grpSpPr>
          <a:xfrm>
            <a:off x="3628440" y="619560"/>
            <a:ext cx="5488560" cy="727560"/>
            <a:chOff x="3628440" y="619560"/>
            <a:chExt cx="5488560" cy="727560"/>
          </a:xfrm>
        </p:grpSpPr>
        <p:sp>
          <p:nvSpPr>
            <p:cNvPr id="409" name="CustomShape 4"/>
            <p:cNvSpPr/>
            <p:nvPr/>
          </p:nvSpPr>
          <p:spPr>
            <a:xfrm>
              <a:off x="4505760" y="792360"/>
              <a:ext cx="4611240" cy="554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90000"/>
                </a:lnSpc>
              </a:pPr>
              <a:r>
                <a:rPr b="1" lang="en-US" sz="2800" spc="-1" strike="noStrike">
                  <a:solidFill>
                    <a:srgbClr val="353f49"/>
                  </a:solidFill>
                  <a:latin typeface="Trebuchet MS"/>
                  <a:ea typeface="Trebuchet MS"/>
                </a:rPr>
                <a:t>Regression problem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410" name="CustomShape 5"/>
            <p:cNvSpPr/>
            <p:nvPr/>
          </p:nvSpPr>
          <p:spPr>
            <a:xfrm>
              <a:off x="3628440" y="619560"/>
              <a:ext cx="1173600" cy="554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90000"/>
                </a:lnSpc>
              </a:pPr>
              <a:r>
                <a:rPr b="1" lang="en-US" sz="5000" spc="-1" strike="noStrike">
                  <a:solidFill>
                    <a:srgbClr val="353f49"/>
                  </a:solidFill>
                  <a:latin typeface="Arial"/>
                  <a:ea typeface="Arial"/>
                </a:rPr>
                <a:t>1</a:t>
              </a:r>
              <a:endParaRPr b="0" lang="en-US" sz="5000" spc="-1" strike="noStrike">
                <a:latin typeface="Arial"/>
              </a:endParaRPr>
            </a:p>
          </p:txBody>
        </p:sp>
      </p:grpSp>
      <p:grpSp>
        <p:nvGrpSpPr>
          <p:cNvPr id="411" name="Group 6"/>
          <p:cNvGrpSpPr/>
          <p:nvPr/>
        </p:nvGrpSpPr>
        <p:grpSpPr>
          <a:xfrm>
            <a:off x="3628080" y="4788720"/>
            <a:ext cx="5319000" cy="900000"/>
            <a:chOff x="3628080" y="4788720"/>
            <a:chExt cx="5319000" cy="900000"/>
          </a:xfrm>
        </p:grpSpPr>
        <p:sp>
          <p:nvSpPr>
            <p:cNvPr id="412" name="CustomShape 7"/>
            <p:cNvSpPr/>
            <p:nvPr/>
          </p:nvSpPr>
          <p:spPr>
            <a:xfrm>
              <a:off x="4516920" y="4968720"/>
              <a:ext cx="4430160" cy="540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90000"/>
                </a:lnSpc>
              </a:pPr>
              <a:r>
                <a:rPr b="1" lang="en-US" sz="2400" spc="-1" strike="noStrike">
                  <a:solidFill>
                    <a:srgbClr val="2f95db"/>
                  </a:solidFill>
                  <a:latin typeface="Trebuchet MS"/>
                  <a:ea typeface="Trebuchet MS"/>
                </a:rPr>
                <a:t>RF, GBM, XGBoost, LightGBM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413" name="CustomShape 8"/>
            <p:cNvSpPr/>
            <p:nvPr/>
          </p:nvSpPr>
          <p:spPr>
            <a:xfrm>
              <a:off x="3628080" y="4788720"/>
              <a:ext cx="1130400" cy="900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90000"/>
                </a:lnSpc>
              </a:pPr>
              <a:r>
                <a:rPr b="1" lang="en-US" sz="5000" spc="-1" strike="noStrike">
                  <a:solidFill>
                    <a:srgbClr val="2f95db"/>
                  </a:solidFill>
                  <a:latin typeface="Arial"/>
                  <a:ea typeface="Arial"/>
                </a:rPr>
                <a:t>5</a:t>
              </a:r>
              <a:endParaRPr b="0" lang="en-US" sz="5000" spc="-1" strike="noStrike">
                <a:latin typeface="Arial"/>
              </a:endParaRPr>
            </a:p>
          </p:txBody>
        </p:sp>
      </p:grpSp>
      <p:grpSp>
        <p:nvGrpSpPr>
          <p:cNvPr id="414" name="Group 9"/>
          <p:cNvGrpSpPr/>
          <p:nvPr/>
        </p:nvGrpSpPr>
        <p:grpSpPr>
          <a:xfrm>
            <a:off x="3628440" y="3974400"/>
            <a:ext cx="5318640" cy="900000"/>
            <a:chOff x="3628440" y="3974400"/>
            <a:chExt cx="5318640" cy="900000"/>
          </a:xfrm>
        </p:grpSpPr>
        <p:sp>
          <p:nvSpPr>
            <p:cNvPr id="415" name="CustomShape 10"/>
            <p:cNvSpPr/>
            <p:nvPr/>
          </p:nvSpPr>
          <p:spPr>
            <a:xfrm>
              <a:off x="4506480" y="4187160"/>
              <a:ext cx="4440600" cy="540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90000"/>
                </a:lnSpc>
              </a:pPr>
              <a:r>
                <a:rPr b="1" lang="en-US" sz="2800" spc="-1" strike="noStrike">
                  <a:solidFill>
                    <a:srgbClr val="353f49"/>
                  </a:solidFill>
                  <a:latin typeface="Trebuchet MS"/>
                  <a:ea typeface="Trebuchet MS"/>
                </a:rPr>
                <a:t>Ensemble Methods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416" name="CustomShape 11"/>
            <p:cNvSpPr/>
            <p:nvPr/>
          </p:nvSpPr>
          <p:spPr>
            <a:xfrm>
              <a:off x="3628440" y="3974400"/>
              <a:ext cx="1130400" cy="900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90000"/>
                </a:lnSpc>
              </a:pPr>
              <a:r>
                <a:rPr b="1" lang="en-US" sz="5000" spc="-1" strike="noStrike">
                  <a:solidFill>
                    <a:srgbClr val="353f49"/>
                  </a:solidFill>
                  <a:latin typeface="Arial"/>
                  <a:ea typeface="Arial"/>
                </a:rPr>
                <a:t>4</a:t>
              </a:r>
              <a:endParaRPr b="0" lang="en-US" sz="5000" spc="-1" strike="noStrike">
                <a:latin typeface="Arial"/>
              </a:endParaRPr>
            </a:p>
          </p:txBody>
        </p:sp>
      </p:grpSp>
      <p:grpSp>
        <p:nvGrpSpPr>
          <p:cNvPr id="417" name="Group 12"/>
          <p:cNvGrpSpPr/>
          <p:nvPr/>
        </p:nvGrpSpPr>
        <p:grpSpPr>
          <a:xfrm>
            <a:off x="3628080" y="2722680"/>
            <a:ext cx="5430960" cy="900000"/>
            <a:chOff x="3628080" y="2722680"/>
            <a:chExt cx="5430960" cy="900000"/>
          </a:xfrm>
        </p:grpSpPr>
        <p:sp>
          <p:nvSpPr>
            <p:cNvPr id="418" name="CustomShape 13"/>
            <p:cNvSpPr/>
            <p:nvPr/>
          </p:nvSpPr>
          <p:spPr>
            <a:xfrm>
              <a:off x="4505400" y="2902680"/>
              <a:ext cx="4553640" cy="540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90000"/>
                </a:lnSpc>
              </a:pPr>
              <a:r>
                <a:rPr b="1" lang="en-US" sz="2800" spc="-1" strike="noStrike">
                  <a:solidFill>
                    <a:srgbClr val="353f49"/>
                  </a:solidFill>
                  <a:latin typeface="Trebuchet MS"/>
                  <a:ea typeface="Trebuchet MS"/>
                </a:rPr>
                <a:t>Decision Tree algorithm</a:t>
              </a:r>
              <a:endParaRPr b="0" lang="en-US" sz="2800" spc="-1" strike="noStrike">
                <a:latin typeface="Arial"/>
              </a:endParaRPr>
            </a:p>
            <a:p>
              <a:pPr>
                <a:lnSpc>
                  <a:spcPct val="90000"/>
                </a:lnSpc>
              </a:pP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419" name="CustomShape 14"/>
            <p:cNvSpPr/>
            <p:nvPr/>
          </p:nvSpPr>
          <p:spPr>
            <a:xfrm>
              <a:off x="3628080" y="2722680"/>
              <a:ext cx="1149840" cy="900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90000"/>
                </a:lnSpc>
              </a:pPr>
              <a:r>
                <a:rPr b="1" lang="en-US" sz="5000" spc="-1" strike="noStrike">
                  <a:solidFill>
                    <a:srgbClr val="353f49"/>
                  </a:solidFill>
                  <a:latin typeface="Arial"/>
                  <a:ea typeface="Arial"/>
                </a:rPr>
                <a:t>3</a:t>
              </a:r>
              <a:endParaRPr b="0" lang="en-US" sz="5000" spc="-1" strike="noStrike">
                <a:latin typeface="Arial"/>
              </a:endParaRPr>
            </a:p>
          </p:txBody>
        </p:sp>
      </p:grpSp>
      <p:grpSp>
        <p:nvGrpSpPr>
          <p:cNvPr id="420" name="Group 15"/>
          <p:cNvGrpSpPr/>
          <p:nvPr/>
        </p:nvGrpSpPr>
        <p:grpSpPr>
          <a:xfrm>
            <a:off x="3628440" y="1404720"/>
            <a:ext cx="5488560" cy="727560"/>
            <a:chOff x="3628440" y="1404720"/>
            <a:chExt cx="5488560" cy="727560"/>
          </a:xfrm>
        </p:grpSpPr>
        <p:sp>
          <p:nvSpPr>
            <p:cNvPr id="421" name="CustomShape 16"/>
            <p:cNvSpPr/>
            <p:nvPr/>
          </p:nvSpPr>
          <p:spPr>
            <a:xfrm>
              <a:off x="4505760" y="1577520"/>
              <a:ext cx="4611240" cy="554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90000"/>
                </a:lnSpc>
              </a:pPr>
              <a:r>
                <a:rPr b="1" lang="en-US" sz="2800" spc="-1" strike="noStrike">
                  <a:solidFill>
                    <a:srgbClr val="353f49"/>
                  </a:solidFill>
                  <a:latin typeface="Trebuchet MS"/>
                  <a:ea typeface="Trebuchet MS"/>
                </a:rPr>
                <a:t>Bias-Variance tradeoff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422" name="CustomShape 17"/>
            <p:cNvSpPr/>
            <p:nvPr/>
          </p:nvSpPr>
          <p:spPr>
            <a:xfrm>
              <a:off x="3628440" y="1404720"/>
              <a:ext cx="1173600" cy="554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90000"/>
                </a:lnSpc>
              </a:pPr>
              <a:r>
                <a:rPr b="1" lang="en-US" sz="5000" spc="-1" strike="noStrike">
                  <a:solidFill>
                    <a:srgbClr val="353f49"/>
                  </a:solidFill>
                  <a:latin typeface="Arial"/>
                  <a:ea typeface="Arial"/>
                </a:rPr>
                <a:t>2</a:t>
              </a:r>
              <a:endParaRPr b="0" lang="en-US" sz="5000" spc="-1" strike="noStrike">
                <a:latin typeface="Arial"/>
              </a:endParaRPr>
            </a:p>
          </p:txBody>
        </p:sp>
      </p:grp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CustomShape 1"/>
          <p:cNvSpPr/>
          <p:nvPr/>
        </p:nvSpPr>
        <p:spPr>
          <a:xfrm>
            <a:off x="318600" y="228600"/>
            <a:ext cx="8825040" cy="48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323f4f"/>
                </a:solidFill>
                <a:latin typeface="Arial"/>
                <a:ea typeface="Arial"/>
              </a:rPr>
              <a:t>Random Forest (1995)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24" name="CustomShape 2"/>
          <p:cNvSpPr/>
          <p:nvPr/>
        </p:nvSpPr>
        <p:spPr>
          <a:xfrm>
            <a:off x="261720" y="6356520"/>
            <a:ext cx="2770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CustomShape 3"/>
          <p:cNvSpPr/>
          <p:nvPr/>
        </p:nvSpPr>
        <p:spPr>
          <a:xfrm>
            <a:off x="3588840" y="6356520"/>
            <a:ext cx="20563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fld id="{72293666-1D66-4A7C-ACE4-80461544782D}" type="slidenum">
              <a:rPr b="0" lang="en-US" sz="800" spc="-1" strike="noStrike">
                <a:solidFill>
                  <a:srgbClr val="757070"/>
                </a:solidFill>
                <a:latin typeface="Calibri"/>
                <a:ea typeface="Calibri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426" name="CustomShape 4"/>
          <p:cNvSpPr/>
          <p:nvPr/>
        </p:nvSpPr>
        <p:spPr>
          <a:xfrm>
            <a:off x="469080" y="753480"/>
            <a:ext cx="824472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4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1"/>
              </a:rPr>
              <a:t>https://www.youtube.com/watch?v=J4Wdy0Wc_xQ&amp;t=77s&amp;ab_channel=StatQuestwithJoshStarmer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427" name="Google Shape;560;p22" descr=""/>
          <p:cNvPicPr/>
          <p:nvPr/>
        </p:nvPicPr>
        <p:blipFill>
          <a:blip r:embed="rId2"/>
          <a:stretch/>
        </p:blipFill>
        <p:spPr>
          <a:xfrm>
            <a:off x="1222560" y="1339200"/>
            <a:ext cx="5798880" cy="4289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318600" y="228600"/>
            <a:ext cx="8071920" cy="48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323f4f"/>
                </a:solidFill>
                <a:latin typeface="Arial"/>
                <a:ea typeface="Arial"/>
              </a:rPr>
              <a:t>Bias-Variance Tradeoff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8" name="CustomShape 2"/>
          <p:cNvSpPr/>
          <p:nvPr/>
        </p:nvSpPr>
        <p:spPr>
          <a:xfrm>
            <a:off x="426960" y="888480"/>
            <a:ext cx="8465760" cy="77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  <a:spcBef>
                <a:spcPts val="799"/>
              </a:spcBef>
            </a:pPr>
            <a:r>
              <a:rPr b="1" lang="en-US" sz="1400" spc="-1" strike="noStrike">
                <a:solidFill>
                  <a:srgbClr val="172b4d"/>
                </a:solidFill>
                <a:latin typeface="Arial"/>
                <a:ea typeface="Arial"/>
              </a:rPr>
              <a:t>bias: </a:t>
            </a:r>
            <a:r>
              <a:rPr b="0" lang="en-US" sz="1400" spc="-1" strike="noStrike">
                <a:solidFill>
                  <a:srgbClr val="172b4d"/>
                </a:solidFill>
                <a:latin typeface="Arial"/>
                <a:ea typeface="Arial"/>
              </a:rPr>
              <a:t>suggests more/less assumptions about the form of the target function.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799"/>
              </a:spcBef>
            </a:pPr>
            <a:r>
              <a:rPr b="1" lang="en-US" sz="1400" spc="-1" strike="noStrike">
                <a:solidFill>
                  <a:srgbClr val="172b4d"/>
                </a:solidFill>
                <a:latin typeface="Arial"/>
                <a:ea typeface="Arial"/>
              </a:rPr>
              <a:t>variance: </a:t>
            </a:r>
            <a:r>
              <a:rPr b="0" lang="en-US" sz="1400" spc="-1" strike="noStrike">
                <a:solidFill>
                  <a:srgbClr val="172b4d"/>
                </a:solidFill>
                <a:latin typeface="Arial"/>
                <a:ea typeface="Arial"/>
              </a:rPr>
              <a:t>suggests more/less changes to the estimate of target function with changes to input data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29" name="Google Shape;304;p5" descr=""/>
          <p:cNvPicPr/>
          <p:nvPr/>
        </p:nvPicPr>
        <p:blipFill>
          <a:blip r:embed="rId1"/>
          <a:stretch/>
        </p:blipFill>
        <p:spPr>
          <a:xfrm>
            <a:off x="701640" y="1737360"/>
            <a:ext cx="7600680" cy="2953080"/>
          </a:xfrm>
          <a:prstGeom prst="rect">
            <a:avLst/>
          </a:prstGeom>
          <a:ln>
            <a:noFill/>
          </a:ln>
        </p:spPr>
      </p:pic>
      <p:sp>
        <p:nvSpPr>
          <p:cNvPr id="230" name="CustomShape 3"/>
          <p:cNvSpPr/>
          <p:nvPr/>
        </p:nvSpPr>
        <p:spPr>
          <a:xfrm>
            <a:off x="5883120" y="1540440"/>
            <a:ext cx="2419560" cy="2514600"/>
          </a:xfrm>
          <a:prstGeom prst="ellipse">
            <a:avLst/>
          </a:prstGeom>
          <a:noFill/>
          <a:ln w="2844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4"/>
          <p:cNvSpPr/>
          <p:nvPr/>
        </p:nvSpPr>
        <p:spPr>
          <a:xfrm>
            <a:off x="378360" y="4841640"/>
            <a:ext cx="8562240" cy="48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1600" spc="-1" strike="noStrike">
                <a:solidFill>
                  <a:srgbClr val="323f4f"/>
                </a:solidFill>
                <a:latin typeface="Arial"/>
                <a:ea typeface="Arial"/>
              </a:rPr>
              <a:t>우리는 항상 </a:t>
            </a:r>
            <a:r>
              <a:rPr b="1" lang="en-US" sz="1600" spc="-1" strike="noStrike">
                <a:solidFill>
                  <a:srgbClr val="323f4f"/>
                </a:solidFill>
                <a:latin typeface="Arial"/>
                <a:ea typeface="Arial"/>
              </a:rPr>
              <a:t>bias</a:t>
            </a:r>
            <a:r>
              <a:rPr b="1" lang="en-US" sz="1600" spc="-1" strike="noStrike">
                <a:solidFill>
                  <a:srgbClr val="323f4f"/>
                </a:solidFill>
                <a:latin typeface="Arial"/>
                <a:ea typeface="Arial"/>
              </a:rPr>
              <a:t>와 </a:t>
            </a:r>
            <a:r>
              <a:rPr b="1" lang="en-US" sz="1600" spc="-1" strike="noStrike">
                <a:solidFill>
                  <a:srgbClr val="323f4f"/>
                </a:solidFill>
                <a:latin typeface="Arial"/>
                <a:ea typeface="Arial"/>
              </a:rPr>
              <a:t>variance</a:t>
            </a:r>
            <a:r>
              <a:rPr b="1" lang="en-US" sz="1600" spc="-1" strike="noStrike">
                <a:solidFill>
                  <a:srgbClr val="323f4f"/>
                </a:solidFill>
                <a:latin typeface="Arial"/>
                <a:ea typeface="Arial"/>
              </a:rPr>
              <a:t>가 동시에 적당히 낮은 모델</a:t>
            </a:r>
            <a:r>
              <a:rPr b="0" lang="en-US" sz="1600" spc="-1" strike="noStrike">
                <a:solidFill>
                  <a:srgbClr val="323f4f"/>
                </a:solidFill>
                <a:latin typeface="Arial"/>
                <a:ea typeface="Arial"/>
              </a:rPr>
              <a:t>을 설계하기 원함</a:t>
            </a:r>
            <a:r>
              <a:rPr b="0" lang="en-US" sz="1600" spc="-1" strike="noStrike">
                <a:solidFill>
                  <a:srgbClr val="323f4f"/>
                </a:solidFill>
                <a:latin typeface="Arial"/>
                <a:ea typeface="Arial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2" name="CustomShape 5"/>
          <p:cNvSpPr/>
          <p:nvPr/>
        </p:nvSpPr>
        <p:spPr>
          <a:xfrm>
            <a:off x="426960" y="4160160"/>
            <a:ext cx="9018720" cy="77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  <a:spcBef>
                <a:spcPts val="799"/>
              </a:spcBef>
            </a:pPr>
            <a:r>
              <a:rPr b="0" lang="en-US" sz="1400" spc="-1" strike="noStrike">
                <a:solidFill>
                  <a:srgbClr val="172b4d"/>
                </a:solidFill>
                <a:latin typeface="Arial"/>
                <a:ea typeface="Arial"/>
              </a:rPr>
              <a:t>모델의 복잡도가 낮을 수록 주로 </a:t>
            </a:r>
            <a:r>
              <a:rPr b="1" lang="en-US" sz="1400" spc="-1" strike="noStrike">
                <a:solidFill>
                  <a:srgbClr val="172b4d"/>
                </a:solidFill>
                <a:latin typeface="Arial"/>
                <a:ea typeface="Arial"/>
              </a:rPr>
              <a:t>bias</a:t>
            </a:r>
            <a:r>
              <a:rPr b="0" lang="en-US" sz="1400" spc="-1" strike="noStrike">
                <a:solidFill>
                  <a:srgbClr val="172b4d"/>
                </a:solidFill>
                <a:latin typeface="Arial"/>
                <a:ea typeface="Arial"/>
              </a:rPr>
              <a:t>가 </a:t>
            </a:r>
            <a:r>
              <a:rPr b="1" lang="en-US" sz="1400" spc="-1" strike="noStrike">
                <a:solidFill>
                  <a:srgbClr val="172b4d"/>
                </a:solidFill>
                <a:latin typeface="Arial"/>
                <a:ea typeface="Arial"/>
              </a:rPr>
              <a:t>높고</a:t>
            </a:r>
            <a:r>
              <a:rPr b="1" lang="en-US" sz="1400" spc="-1" strike="noStrike">
                <a:solidFill>
                  <a:srgbClr val="172b4d"/>
                </a:solidFill>
                <a:latin typeface="Arial"/>
                <a:ea typeface="Arial"/>
              </a:rPr>
              <a:t>,</a:t>
            </a:r>
            <a:r>
              <a:rPr b="0" lang="en-US" sz="1400" spc="-1" strike="noStrike">
                <a:solidFill>
                  <a:srgbClr val="172b4d"/>
                </a:solidFill>
                <a:latin typeface="Arial"/>
                <a:ea typeface="Arial"/>
              </a:rPr>
              <a:t> </a:t>
            </a:r>
            <a:r>
              <a:rPr b="1" lang="en-US" sz="1400" spc="-1" strike="noStrike">
                <a:solidFill>
                  <a:srgbClr val="172b4d"/>
                </a:solidFill>
                <a:latin typeface="Arial"/>
                <a:ea typeface="Arial"/>
              </a:rPr>
              <a:t>variance</a:t>
            </a:r>
            <a:r>
              <a:rPr b="0" lang="en-US" sz="1400" spc="-1" strike="noStrike">
                <a:solidFill>
                  <a:srgbClr val="172b4d"/>
                </a:solidFill>
                <a:latin typeface="Arial"/>
                <a:ea typeface="Arial"/>
              </a:rPr>
              <a:t>가 </a:t>
            </a:r>
            <a:r>
              <a:rPr b="1" lang="en-US" sz="1400" spc="-1" strike="noStrike">
                <a:solidFill>
                  <a:srgbClr val="172b4d"/>
                </a:solidFill>
                <a:latin typeface="Arial"/>
                <a:ea typeface="Arial"/>
              </a:rPr>
              <a:t>낮음</a:t>
            </a:r>
            <a:r>
              <a:rPr b="0" lang="en-US" sz="1400" spc="-1" strike="noStrike">
                <a:solidFill>
                  <a:srgbClr val="172b4d"/>
                </a:solidFill>
                <a:latin typeface="Arial"/>
                <a:ea typeface="Arial"/>
              </a:rPr>
              <a:t>. (</a:t>
            </a:r>
            <a:r>
              <a:rPr b="0" lang="en-US" sz="1400" spc="-1" strike="noStrike">
                <a:solidFill>
                  <a:srgbClr val="172b4d"/>
                </a:solidFill>
                <a:latin typeface="Arial"/>
                <a:ea typeface="Arial"/>
              </a:rPr>
              <a:t>주로 </a:t>
            </a:r>
            <a:r>
              <a:rPr b="0" lang="en-US" sz="1400" spc="-1" strike="noStrike">
                <a:solidFill>
                  <a:srgbClr val="172b4d"/>
                </a:solidFill>
                <a:latin typeface="Arial"/>
                <a:ea typeface="Arial"/>
              </a:rPr>
              <a:t>linear model)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799"/>
              </a:spcBef>
            </a:pPr>
            <a:r>
              <a:rPr b="0" lang="en-US" sz="1400" spc="-1" strike="noStrike">
                <a:solidFill>
                  <a:srgbClr val="172b4d"/>
                </a:solidFill>
                <a:latin typeface="Arial"/>
                <a:ea typeface="Arial"/>
              </a:rPr>
              <a:t>모델의 복잡도가 높을 수록 주로 </a:t>
            </a:r>
            <a:r>
              <a:rPr b="1" lang="en-US" sz="1400" spc="-1" strike="noStrike">
                <a:solidFill>
                  <a:srgbClr val="172b4d"/>
                </a:solidFill>
                <a:latin typeface="Arial"/>
                <a:ea typeface="Arial"/>
              </a:rPr>
              <a:t>bias</a:t>
            </a:r>
            <a:r>
              <a:rPr b="0" lang="en-US" sz="1400" spc="-1" strike="noStrike">
                <a:solidFill>
                  <a:srgbClr val="172b4d"/>
                </a:solidFill>
                <a:latin typeface="Arial"/>
                <a:ea typeface="Arial"/>
              </a:rPr>
              <a:t>가 </a:t>
            </a:r>
            <a:r>
              <a:rPr b="1" lang="en-US" sz="1400" spc="-1" strike="noStrike">
                <a:solidFill>
                  <a:srgbClr val="172b4d"/>
                </a:solidFill>
                <a:latin typeface="Arial"/>
                <a:ea typeface="Arial"/>
              </a:rPr>
              <a:t>낮고</a:t>
            </a:r>
            <a:r>
              <a:rPr b="1" lang="en-US" sz="1400" spc="-1" strike="noStrike">
                <a:solidFill>
                  <a:srgbClr val="172b4d"/>
                </a:solidFill>
                <a:latin typeface="Arial"/>
                <a:ea typeface="Arial"/>
              </a:rPr>
              <a:t>,</a:t>
            </a:r>
            <a:r>
              <a:rPr b="0" lang="en-US" sz="1400" spc="-1" strike="noStrike">
                <a:solidFill>
                  <a:srgbClr val="172b4d"/>
                </a:solidFill>
                <a:latin typeface="Arial"/>
                <a:ea typeface="Arial"/>
              </a:rPr>
              <a:t> </a:t>
            </a:r>
            <a:r>
              <a:rPr b="1" lang="en-US" sz="1400" spc="-1" strike="noStrike">
                <a:solidFill>
                  <a:srgbClr val="172b4d"/>
                </a:solidFill>
                <a:latin typeface="Arial"/>
                <a:ea typeface="Arial"/>
              </a:rPr>
              <a:t>variance</a:t>
            </a:r>
            <a:r>
              <a:rPr b="0" lang="en-US" sz="1400" spc="-1" strike="noStrike">
                <a:solidFill>
                  <a:srgbClr val="172b4d"/>
                </a:solidFill>
                <a:latin typeface="Arial"/>
                <a:ea typeface="Arial"/>
              </a:rPr>
              <a:t>가 </a:t>
            </a:r>
            <a:r>
              <a:rPr b="1" lang="en-US" sz="1400" spc="-1" strike="noStrike">
                <a:solidFill>
                  <a:srgbClr val="172b4d"/>
                </a:solidFill>
                <a:latin typeface="Arial"/>
                <a:ea typeface="Arial"/>
              </a:rPr>
              <a:t>높음</a:t>
            </a:r>
            <a:r>
              <a:rPr b="0" lang="en-US" sz="1400" spc="-1" strike="noStrike">
                <a:solidFill>
                  <a:srgbClr val="172b4d"/>
                </a:solidFill>
                <a:latin typeface="Arial"/>
                <a:ea typeface="Arial"/>
              </a:rPr>
              <a:t>. (</a:t>
            </a:r>
            <a:r>
              <a:rPr b="0" lang="en-US" sz="1400" spc="-1" strike="noStrike">
                <a:solidFill>
                  <a:srgbClr val="172b4d"/>
                </a:solidFill>
                <a:latin typeface="Arial"/>
                <a:ea typeface="Arial"/>
              </a:rPr>
              <a:t>주로 </a:t>
            </a:r>
            <a:r>
              <a:rPr b="0" lang="en-US" sz="1400" spc="-1" strike="noStrike">
                <a:solidFill>
                  <a:srgbClr val="172b4d"/>
                </a:solidFill>
                <a:latin typeface="Arial"/>
                <a:ea typeface="Arial"/>
              </a:rPr>
              <a:t>nonlinear model</a:t>
            </a:r>
            <a:r>
              <a:rPr b="0" lang="en-US" sz="1400" spc="-1" strike="noStrike">
                <a:solidFill>
                  <a:srgbClr val="172b4d"/>
                </a:solidFill>
                <a:latin typeface="Arial"/>
                <a:ea typeface="Arial"/>
              </a:rPr>
              <a:t>모델의 경우</a:t>
            </a:r>
            <a:r>
              <a:rPr b="0" lang="en-US" sz="1400" spc="-1" strike="noStrike">
                <a:solidFill>
                  <a:srgbClr val="172b4d"/>
                </a:solidFill>
                <a:latin typeface="Arial"/>
                <a:ea typeface="Arial"/>
              </a:rPr>
              <a:t>)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CustomShape 1"/>
          <p:cNvSpPr/>
          <p:nvPr/>
        </p:nvSpPr>
        <p:spPr>
          <a:xfrm>
            <a:off x="318600" y="228600"/>
            <a:ext cx="8551800" cy="48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353f49"/>
                </a:solidFill>
                <a:latin typeface="Arial"/>
                <a:ea typeface="Arial"/>
              </a:rPr>
              <a:t>sklearn.RandomForestRegressor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29" name="CustomShape 2"/>
          <p:cNvSpPr/>
          <p:nvPr/>
        </p:nvSpPr>
        <p:spPr>
          <a:xfrm>
            <a:off x="261720" y="6356520"/>
            <a:ext cx="2770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CustomShape 3"/>
          <p:cNvSpPr/>
          <p:nvPr/>
        </p:nvSpPr>
        <p:spPr>
          <a:xfrm>
            <a:off x="3588840" y="6356520"/>
            <a:ext cx="20563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fld id="{B04127BB-2EB6-43A8-A28B-65323F6C8D0F}" type="slidenum">
              <a:rPr b="0" lang="en-US" sz="800" spc="-1" strike="noStrike">
                <a:solidFill>
                  <a:srgbClr val="757070"/>
                </a:solidFill>
                <a:latin typeface="Calibri"/>
                <a:ea typeface="Calibri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431" name="CustomShape 4"/>
          <p:cNvSpPr/>
          <p:nvPr/>
        </p:nvSpPr>
        <p:spPr>
          <a:xfrm>
            <a:off x="424440" y="807120"/>
            <a:ext cx="8551800" cy="543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7000"/>
              </a:lnSpc>
            </a:pPr>
            <a:r>
              <a:rPr b="0" lang="en-US" sz="1400" spc="-1" strike="noStrike" u="sng">
                <a:solidFill>
                  <a:srgbClr val="0563c1"/>
                </a:solidFill>
                <a:uFillTx/>
                <a:latin typeface="Malgun Gothic"/>
                <a:ea typeface="Malgun Gothic"/>
                <a:hlinkClick r:id="rId1"/>
              </a:rPr>
              <a:t>https://scikit-learn.org/stable/modules/generated/sklearn.ensemble.RandomForestRegressor.html</a:t>
            </a:r>
            <a:endParaRPr b="0" lang="en-US" sz="1400" spc="-1" strike="noStrike">
              <a:latin typeface="Arial"/>
            </a:endParaRPr>
          </a:p>
          <a:p>
            <a:pPr algn="just">
              <a:lnSpc>
                <a:spcPct val="107000"/>
              </a:lnSpc>
              <a:spcBef>
                <a:spcPts val="799"/>
              </a:spcBef>
            </a:pP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sklearn.tree.RandomForestRegressor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문서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</a:pPr>
            <a:r>
              <a:rPr b="0" lang="en-US" sz="13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2"/>
              </a:rPr>
              <a:t>https://docs.google.com/document/d/1Z4j0r7wF8mElNdDQj34ibOz2eQ9H9Em7</a:t>
            </a:r>
            <a:br/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각종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sklearn parameter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값 의미 및 실험</a:t>
            </a:r>
            <a:endParaRPr b="0" lang="en-US" sz="1300" spc="-1" strike="noStrike">
              <a:latin typeface="Arial"/>
            </a:endParaRPr>
          </a:p>
          <a:p>
            <a:pPr algn="just">
              <a:lnSpc>
                <a:spcPct val="107000"/>
              </a:lnSpc>
            </a:pPr>
            <a:endParaRPr b="0" lang="en-US" sz="1300" spc="-1" strike="noStrike">
              <a:latin typeface="Arial"/>
            </a:endParaRPr>
          </a:p>
          <a:p>
            <a:pPr algn="just">
              <a:lnSpc>
                <a:spcPct val="107000"/>
              </a:lnSpc>
              <a:spcBef>
                <a:spcPts val="799"/>
              </a:spcBef>
              <a:spcAft>
                <a:spcPts val="799"/>
              </a:spcAft>
            </a:pPr>
            <a:endParaRPr b="0" lang="en-US" sz="1300" spc="-1" strike="noStrike">
              <a:latin typeface="Arial"/>
            </a:endParaRPr>
          </a:p>
        </p:txBody>
      </p:sp>
      <p:pic>
        <p:nvPicPr>
          <p:cNvPr id="432" name="Google Shape;569;p23" descr=""/>
          <p:cNvPicPr/>
          <p:nvPr/>
        </p:nvPicPr>
        <p:blipFill>
          <a:blip r:embed="rId3"/>
          <a:stretch/>
        </p:blipFill>
        <p:spPr>
          <a:xfrm>
            <a:off x="424440" y="1952280"/>
            <a:ext cx="5072400" cy="4294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ustomShape 1"/>
          <p:cNvSpPr/>
          <p:nvPr/>
        </p:nvSpPr>
        <p:spPr>
          <a:xfrm>
            <a:off x="318600" y="228600"/>
            <a:ext cx="8825040" cy="48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323f4f"/>
                </a:solidFill>
                <a:latin typeface="Arial"/>
                <a:ea typeface="Arial"/>
              </a:rPr>
              <a:t>Random Forest Regressor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34" name="CustomShape 2"/>
          <p:cNvSpPr/>
          <p:nvPr/>
        </p:nvSpPr>
        <p:spPr>
          <a:xfrm>
            <a:off x="261720" y="6356520"/>
            <a:ext cx="2770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CustomShape 3"/>
          <p:cNvSpPr/>
          <p:nvPr/>
        </p:nvSpPr>
        <p:spPr>
          <a:xfrm>
            <a:off x="3588840" y="6356520"/>
            <a:ext cx="20563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fld id="{646D5003-118E-4577-88B0-A2682F1D547E}" type="slidenum">
              <a:rPr b="0" lang="en-US" sz="800" spc="-1" strike="noStrike">
                <a:solidFill>
                  <a:srgbClr val="757070"/>
                </a:solidFill>
                <a:latin typeface="Calibri"/>
                <a:ea typeface="Calibri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pic>
        <p:nvPicPr>
          <p:cNvPr id="436" name="Google Shape;577;p24" descr=""/>
          <p:cNvPicPr/>
          <p:nvPr/>
        </p:nvPicPr>
        <p:blipFill>
          <a:blip r:embed="rId1"/>
          <a:stretch/>
        </p:blipFill>
        <p:spPr>
          <a:xfrm>
            <a:off x="327240" y="1073520"/>
            <a:ext cx="5675400" cy="2173320"/>
          </a:xfrm>
          <a:prstGeom prst="rect">
            <a:avLst/>
          </a:prstGeom>
          <a:ln>
            <a:noFill/>
          </a:ln>
        </p:spPr>
      </p:pic>
      <p:pic>
        <p:nvPicPr>
          <p:cNvPr id="437" name="Google Shape;578;p24" descr=""/>
          <p:cNvPicPr/>
          <p:nvPr/>
        </p:nvPicPr>
        <p:blipFill>
          <a:blip r:embed="rId2"/>
          <a:stretch/>
        </p:blipFill>
        <p:spPr>
          <a:xfrm>
            <a:off x="419400" y="3611160"/>
            <a:ext cx="5675400" cy="2262240"/>
          </a:xfrm>
          <a:prstGeom prst="rect">
            <a:avLst/>
          </a:prstGeom>
          <a:ln>
            <a:noFill/>
          </a:ln>
        </p:spPr>
      </p:pic>
      <p:pic>
        <p:nvPicPr>
          <p:cNvPr id="438" name="Google Shape;579;p24" descr=""/>
          <p:cNvPicPr/>
          <p:nvPr/>
        </p:nvPicPr>
        <p:blipFill>
          <a:blip r:embed="rId3"/>
          <a:stretch/>
        </p:blipFill>
        <p:spPr>
          <a:xfrm>
            <a:off x="5441400" y="5873760"/>
            <a:ext cx="3499920" cy="545040"/>
          </a:xfrm>
          <a:prstGeom prst="rect">
            <a:avLst/>
          </a:prstGeom>
          <a:ln>
            <a:noFill/>
          </a:ln>
        </p:spPr>
      </p:pic>
      <p:pic>
        <p:nvPicPr>
          <p:cNvPr id="439" name="Google Shape;580;p24" descr=""/>
          <p:cNvPicPr/>
          <p:nvPr/>
        </p:nvPicPr>
        <p:blipFill>
          <a:blip r:embed="rId4"/>
          <a:stretch/>
        </p:blipFill>
        <p:spPr>
          <a:xfrm>
            <a:off x="327240" y="808560"/>
            <a:ext cx="7439400" cy="264600"/>
          </a:xfrm>
          <a:prstGeom prst="rect">
            <a:avLst/>
          </a:prstGeom>
          <a:ln>
            <a:noFill/>
          </a:ln>
        </p:spPr>
      </p:pic>
      <p:pic>
        <p:nvPicPr>
          <p:cNvPr id="440" name="Google Shape;581;p24" descr=""/>
          <p:cNvPicPr/>
          <p:nvPr/>
        </p:nvPicPr>
        <p:blipFill>
          <a:blip r:embed="rId5"/>
          <a:stretch/>
        </p:blipFill>
        <p:spPr>
          <a:xfrm>
            <a:off x="327240" y="3320280"/>
            <a:ext cx="7439400" cy="216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CustomShape 1"/>
          <p:cNvSpPr/>
          <p:nvPr/>
        </p:nvSpPr>
        <p:spPr>
          <a:xfrm>
            <a:off x="318600" y="228600"/>
            <a:ext cx="8825040" cy="48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323f4f"/>
                </a:solidFill>
                <a:latin typeface="Arial"/>
                <a:ea typeface="Arial"/>
              </a:rPr>
              <a:t>Gradient Boosting Machine (Regressor) (2009)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42" name="CustomShape 2"/>
          <p:cNvSpPr/>
          <p:nvPr/>
        </p:nvSpPr>
        <p:spPr>
          <a:xfrm>
            <a:off x="261720" y="6356520"/>
            <a:ext cx="2770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CustomShape 3"/>
          <p:cNvSpPr/>
          <p:nvPr/>
        </p:nvSpPr>
        <p:spPr>
          <a:xfrm>
            <a:off x="3588840" y="6356520"/>
            <a:ext cx="20563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fld id="{8BF9225D-4BA5-496E-8E12-63DA3F5BCBF7}" type="slidenum">
              <a:rPr b="0" lang="en-US" sz="800" spc="-1" strike="noStrike">
                <a:solidFill>
                  <a:srgbClr val="757070"/>
                </a:solidFill>
                <a:latin typeface="Calibri"/>
                <a:ea typeface="Calibri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444" name="CustomShape 4"/>
          <p:cNvSpPr/>
          <p:nvPr/>
        </p:nvSpPr>
        <p:spPr>
          <a:xfrm>
            <a:off x="318600" y="873360"/>
            <a:ext cx="8088120" cy="3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90000"/>
              </a:lnSpc>
            </a:pPr>
            <a:r>
              <a:rPr b="1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Gradient Descent + Boosting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445" name="Google Shape;590;p25" descr=""/>
          <p:cNvPicPr/>
          <p:nvPr/>
        </p:nvPicPr>
        <p:blipFill>
          <a:blip r:embed="rId1"/>
          <a:stretch/>
        </p:blipFill>
        <p:spPr>
          <a:xfrm>
            <a:off x="851400" y="2725920"/>
            <a:ext cx="6062040" cy="3516840"/>
          </a:xfrm>
          <a:prstGeom prst="rect">
            <a:avLst/>
          </a:prstGeom>
          <a:ln>
            <a:noFill/>
          </a:ln>
        </p:spPr>
      </p:pic>
      <p:sp>
        <p:nvSpPr>
          <p:cNvPr id="446" name="CustomShape 5"/>
          <p:cNvSpPr/>
          <p:nvPr/>
        </p:nvSpPr>
        <p:spPr>
          <a:xfrm>
            <a:off x="1744200" y="5729400"/>
            <a:ext cx="1996200" cy="311760"/>
          </a:xfrm>
          <a:prstGeom prst="rect">
            <a:avLst/>
          </a:prstGeom>
          <a:noFill/>
          <a:ln w="1908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47" name="Google Shape;592;p25" descr=""/>
          <p:cNvPicPr/>
          <p:nvPr/>
        </p:nvPicPr>
        <p:blipFill>
          <a:blip r:embed="rId2"/>
          <a:stretch/>
        </p:blipFill>
        <p:spPr>
          <a:xfrm>
            <a:off x="851400" y="1563480"/>
            <a:ext cx="5028480" cy="1049040"/>
          </a:xfrm>
          <a:prstGeom prst="rect">
            <a:avLst/>
          </a:prstGeom>
          <a:ln>
            <a:noFill/>
          </a:ln>
        </p:spPr>
      </p:pic>
      <p:sp>
        <p:nvSpPr>
          <p:cNvPr id="448" name="CustomShape 6"/>
          <p:cNvSpPr/>
          <p:nvPr/>
        </p:nvSpPr>
        <p:spPr>
          <a:xfrm>
            <a:off x="378720" y="1163160"/>
            <a:ext cx="819000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4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3"/>
              </a:rPr>
              <a:t>https://www.youtube.com/watch?v=3CC4N4z3GJc&amp;t=738s&amp;ab_channel=StatQuestwithJoshStarmer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CustomShape 1"/>
          <p:cNvSpPr/>
          <p:nvPr/>
        </p:nvSpPr>
        <p:spPr>
          <a:xfrm>
            <a:off x="318600" y="228600"/>
            <a:ext cx="8825040" cy="48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323f4f"/>
                </a:solidFill>
                <a:latin typeface="Arial"/>
                <a:ea typeface="Arial"/>
              </a:rPr>
              <a:t>sklearn.GradientBoostingRegressor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50" name="CustomShape 2"/>
          <p:cNvSpPr/>
          <p:nvPr/>
        </p:nvSpPr>
        <p:spPr>
          <a:xfrm>
            <a:off x="261720" y="6356520"/>
            <a:ext cx="2770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CustomShape 3"/>
          <p:cNvSpPr/>
          <p:nvPr/>
        </p:nvSpPr>
        <p:spPr>
          <a:xfrm>
            <a:off x="3588840" y="6356520"/>
            <a:ext cx="20563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fld id="{041FBA93-89B1-4ED1-AC54-929A2BC96C4B}" type="slidenum">
              <a:rPr b="0" lang="en-US" sz="800" spc="-1" strike="noStrike">
                <a:solidFill>
                  <a:srgbClr val="757070"/>
                </a:solidFill>
                <a:latin typeface="Calibri"/>
                <a:ea typeface="Calibri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452" name="CustomShape 4"/>
          <p:cNvSpPr/>
          <p:nvPr/>
        </p:nvSpPr>
        <p:spPr>
          <a:xfrm>
            <a:off x="318600" y="839160"/>
            <a:ext cx="809388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90000"/>
              </a:lnSpc>
            </a:pP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Gradient Boost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를 발명한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Jerome Friedman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왈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: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empirical evidence shows that taking lots of small steps in the right direction results in better predictions with a test dataset (i.e lower variance)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453" name="CustomShape 5"/>
          <p:cNvSpPr/>
          <p:nvPr/>
        </p:nvSpPr>
        <p:spPr>
          <a:xfrm>
            <a:off x="318600" y="1472400"/>
            <a:ext cx="8359920" cy="106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4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1"/>
              </a:rPr>
              <a:t>https://scikit-learn.org/stable/modules/generated/sklearn.ensemble.GradientBoostingRegressor.html</a:t>
            </a:r>
            <a:endParaRPr b="0" lang="en-US" sz="1400" spc="-1" strike="noStrike">
              <a:latin typeface="Arial"/>
            </a:endParaRPr>
          </a:p>
          <a:p>
            <a:pPr algn="just">
              <a:lnSpc>
                <a:spcPct val="107000"/>
              </a:lnSpc>
            </a:pP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sklearn.tree.RandomForestRegressor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문서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</a:pPr>
            <a:r>
              <a:rPr b="0" lang="en-US" sz="13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2"/>
              </a:rPr>
              <a:t>https://docs.google.com/document/d/1Z4j0r7wF8mElNdDQj34ibOz2eQ9H9Em7</a:t>
            </a:r>
            <a:br/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각종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sklearn parameter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값 의미 및 실험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454" name="Google Shape;603;p26" descr=""/>
          <p:cNvPicPr/>
          <p:nvPr/>
        </p:nvPicPr>
        <p:blipFill>
          <a:blip r:embed="rId3"/>
          <a:stretch/>
        </p:blipFill>
        <p:spPr>
          <a:xfrm>
            <a:off x="376920" y="2509200"/>
            <a:ext cx="2705760" cy="3846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CustomShape 1"/>
          <p:cNvSpPr/>
          <p:nvPr/>
        </p:nvSpPr>
        <p:spPr>
          <a:xfrm>
            <a:off x="318600" y="228600"/>
            <a:ext cx="8825040" cy="48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323f4f"/>
                </a:solidFill>
                <a:latin typeface="Arial"/>
                <a:ea typeface="Arial"/>
              </a:rPr>
              <a:t>Gradient Boosting Regressor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56" name="CustomShape 2"/>
          <p:cNvSpPr/>
          <p:nvPr/>
        </p:nvSpPr>
        <p:spPr>
          <a:xfrm>
            <a:off x="261720" y="6356520"/>
            <a:ext cx="2770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CustomShape 3"/>
          <p:cNvSpPr/>
          <p:nvPr/>
        </p:nvSpPr>
        <p:spPr>
          <a:xfrm>
            <a:off x="3588840" y="6356520"/>
            <a:ext cx="20563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fld id="{8A1D26C2-860D-4A26-9805-9F12AD7C070F}" type="slidenum">
              <a:rPr b="0" lang="en-US" sz="800" spc="-1" strike="noStrike">
                <a:solidFill>
                  <a:srgbClr val="757070"/>
                </a:solidFill>
                <a:latin typeface="Calibri"/>
                <a:ea typeface="Calibri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pic>
        <p:nvPicPr>
          <p:cNvPr id="458" name="Google Shape;611;p27" descr=""/>
          <p:cNvPicPr/>
          <p:nvPr/>
        </p:nvPicPr>
        <p:blipFill>
          <a:blip r:embed="rId1"/>
          <a:stretch/>
        </p:blipFill>
        <p:spPr>
          <a:xfrm>
            <a:off x="599760" y="1208160"/>
            <a:ext cx="3843000" cy="1577160"/>
          </a:xfrm>
          <a:prstGeom prst="rect">
            <a:avLst/>
          </a:prstGeom>
          <a:ln>
            <a:noFill/>
          </a:ln>
        </p:spPr>
      </p:pic>
      <p:pic>
        <p:nvPicPr>
          <p:cNvPr id="459" name="Google Shape;612;p27" descr=""/>
          <p:cNvPicPr/>
          <p:nvPr/>
        </p:nvPicPr>
        <p:blipFill>
          <a:blip r:embed="rId2"/>
          <a:stretch/>
        </p:blipFill>
        <p:spPr>
          <a:xfrm>
            <a:off x="4717080" y="1200600"/>
            <a:ext cx="4029840" cy="1624680"/>
          </a:xfrm>
          <a:prstGeom prst="rect">
            <a:avLst/>
          </a:prstGeom>
          <a:ln>
            <a:noFill/>
          </a:ln>
        </p:spPr>
      </p:pic>
      <p:pic>
        <p:nvPicPr>
          <p:cNvPr id="460" name="Google Shape;613;p27" descr=""/>
          <p:cNvPicPr/>
          <p:nvPr/>
        </p:nvPicPr>
        <p:blipFill>
          <a:blip r:embed="rId3"/>
          <a:stretch/>
        </p:blipFill>
        <p:spPr>
          <a:xfrm>
            <a:off x="547200" y="3099600"/>
            <a:ext cx="3843000" cy="1495800"/>
          </a:xfrm>
          <a:prstGeom prst="rect">
            <a:avLst/>
          </a:prstGeom>
          <a:ln>
            <a:noFill/>
          </a:ln>
        </p:spPr>
      </p:pic>
      <p:pic>
        <p:nvPicPr>
          <p:cNvPr id="461" name="Google Shape;614;p27" descr=""/>
          <p:cNvPicPr/>
          <p:nvPr/>
        </p:nvPicPr>
        <p:blipFill>
          <a:blip r:embed="rId4"/>
          <a:stretch/>
        </p:blipFill>
        <p:spPr>
          <a:xfrm>
            <a:off x="4594320" y="3034800"/>
            <a:ext cx="4275360" cy="1653840"/>
          </a:xfrm>
          <a:prstGeom prst="rect">
            <a:avLst/>
          </a:prstGeom>
          <a:ln>
            <a:noFill/>
          </a:ln>
        </p:spPr>
      </p:pic>
      <p:pic>
        <p:nvPicPr>
          <p:cNvPr id="462" name="Google Shape;615;p27" descr=""/>
          <p:cNvPicPr/>
          <p:nvPr/>
        </p:nvPicPr>
        <p:blipFill>
          <a:blip r:embed="rId5"/>
          <a:stretch/>
        </p:blipFill>
        <p:spPr>
          <a:xfrm>
            <a:off x="547200" y="4910040"/>
            <a:ext cx="3843000" cy="1491120"/>
          </a:xfrm>
          <a:prstGeom prst="rect">
            <a:avLst/>
          </a:prstGeom>
          <a:ln>
            <a:noFill/>
          </a:ln>
        </p:spPr>
      </p:pic>
      <p:pic>
        <p:nvPicPr>
          <p:cNvPr id="463" name="Google Shape;616;p27" descr=""/>
          <p:cNvPicPr/>
          <p:nvPr/>
        </p:nvPicPr>
        <p:blipFill>
          <a:blip r:embed="rId6"/>
          <a:stretch/>
        </p:blipFill>
        <p:spPr>
          <a:xfrm>
            <a:off x="4594320" y="4831200"/>
            <a:ext cx="4275360" cy="1648080"/>
          </a:xfrm>
          <a:prstGeom prst="rect">
            <a:avLst/>
          </a:prstGeom>
          <a:ln>
            <a:noFill/>
          </a:ln>
        </p:spPr>
      </p:pic>
      <p:pic>
        <p:nvPicPr>
          <p:cNvPr id="464" name="Google Shape;617;p27" descr=""/>
          <p:cNvPicPr/>
          <p:nvPr/>
        </p:nvPicPr>
        <p:blipFill>
          <a:blip r:embed="rId7"/>
          <a:stretch/>
        </p:blipFill>
        <p:spPr>
          <a:xfrm>
            <a:off x="599760" y="709200"/>
            <a:ext cx="8146800" cy="214200"/>
          </a:xfrm>
          <a:prstGeom prst="rect">
            <a:avLst/>
          </a:prstGeom>
          <a:ln>
            <a:noFill/>
          </a:ln>
        </p:spPr>
      </p:pic>
      <p:sp>
        <p:nvSpPr>
          <p:cNvPr id="465" name="CustomShape 4"/>
          <p:cNvSpPr/>
          <p:nvPr/>
        </p:nvSpPr>
        <p:spPr>
          <a:xfrm>
            <a:off x="1916640" y="969840"/>
            <a:ext cx="1209240" cy="3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n_trees = 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66" name="CustomShape 5"/>
          <p:cNvSpPr/>
          <p:nvPr/>
        </p:nvSpPr>
        <p:spPr>
          <a:xfrm>
            <a:off x="6367680" y="969840"/>
            <a:ext cx="1209240" cy="3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n_trees = 5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67" name="CustomShape 6"/>
          <p:cNvSpPr/>
          <p:nvPr/>
        </p:nvSpPr>
        <p:spPr>
          <a:xfrm>
            <a:off x="1864080" y="2825640"/>
            <a:ext cx="1209240" cy="3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n_trees = 10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68" name="CustomShape 7"/>
          <p:cNvSpPr/>
          <p:nvPr/>
        </p:nvSpPr>
        <p:spPr>
          <a:xfrm>
            <a:off x="6315120" y="2825640"/>
            <a:ext cx="1209240" cy="3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n_trees = 15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69" name="CustomShape 8"/>
          <p:cNvSpPr/>
          <p:nvPr/>
        </p:nvSpPr>
        <p:spPr>
          <a:xfrm>
            <a:off x="1864080" y="4681440"/>
            <a:ext cx="1209240" cy="3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n_trees = 30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70" name="CustomShape 9"/>
          <p:cNvSpPr/>
          <p:nvPr/>
        </p:nvSpPr>
        <p:spPr>
          <a:xfrm>
            <a:off x="6194160" y="4595760"/>
            <a:ext cx="1209240" cy="3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n_trees = 100</a:t>
            </a:r>
            <a:endParaRPr b="0" lang="en-US" sz="12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629;p28" descr=""/>
          <p:cNvPicPr/>
          <p:nvPr/>
        </p:nvPicPr>
        <p:blipFill>
          <a:blip r:embed="rId1"/>
          <a:stretch/>
        </p:blipFill>
        <p:spPr>
          <a:xfrm>
            <a:off x="2615760" y="2095920"/>
            <a:ext cx="4285800" cy="3333240"/>
          </a:xfrm>
          <a:prstGeom prst="rect">
            <a:avLst/>
          </a:prstGeom>
          <a:ln>
            <a:noFill/>
          </a:ln>
        </p:spPr>
      </p:pic>
      <p:sp>
        <p:nvSpPr>
          <p:cNvPr id="472" name="CustomShape 1"/>
          <p:cNvSpPr/>
          <p:nvPr/>
        </p:nvSpPr>
        <p:spPr>
          <a:xfrm>
            <a:off x="318600" y="228600"/>
            <a:ext cx="8825040" cy="48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323f4f"/>
                </a:solidFill>
                <a:latin typeface="Arial"/>
                <a:ea typeface="Arial"/>
              </a:rPr>
              <a:t>Gradient Boosting Regressor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CustomShape 1"/>
          <p:cNvSpPr/>
          <p:nvPr/>
        </p:nvSpPr>
        <p:spPr>
          <a:xfrm>
            <a:off x="318600" y="228600"/>
            <a:ext cx="8825040" cy="48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323f4f"/>
                </a:solidFill>
                <a:latin typeface="Arial"/>
                <a:ea typeface="Arial"/>
              </a:rPr>
              <a:t>Bagging vs Boosting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4" name="CustomShape 2"/>
          <p:cNvSpPr/>
          <p:nvPr/>
        </p:nvSpPr>
        <p:spPr>
          <a:xfrm>
            <a:off x="261720" y="6356520"/>
            <a:ext cx="2770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CustomShape 3"/>
          <p:cNvSpPr/>
          <p:nvPr/>
        </p:nvSpPr>
        <p:spPr>
          <a:xfrm>
            <a:off x="3588840" y="6356520"/>
            <a:ext cx="20563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fld id="{72C728CB-25D8-4C4B-88EF-EB8371A501FE}" type="slidenum">
              <a:rPr b="0" lang="en-US" sz="800" spc="-1" strike="noStrike">
                <a:solidFill>
                  <a:srgbClr val="757070"/>
                </a:solidFill>
                <a:latin typeface="Calibri"/>
                <a:ea typeface="Calibri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476" name="CustomShape 4"/>
          <p:cNvSpPr/>
          <p:nvPr/>
        </p:nvSpPr>
        <p:spPr>
          <a:xfrm>
            <a:off x="318600" y="1104120"/>
            <a:ext cx="8088120" cy="143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90000"/>
              </a:lnSpc>
            </a:pP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Boosting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기법은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Bagging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에 비해 </a:t>
            </a:r>
            <a:r>
              <a:rPr b="1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더 복잡한 </a:t>
            </a:r>
            <a:r>
              <a:rPr b="1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target function</a:t>
            </a:r>
            <a:r>
              <a:rPr b="1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을 예측할 수 있음</a:t>
            </a:r>
            <a:r>
              <a:rPr b="1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.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하지만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, overfitting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에 더 취약하고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parameter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튜닝이 어려움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.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데이터의 특성에 따라서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ensemble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기법을 선택해야 함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.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3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ex1) noise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가 많을 수록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bagging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기법이 더 적합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.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ex2) unbalanced data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에는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boosting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기법이 더 적합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.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등등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477" name="Google Shape;639;p29" descr=""/>
          <p:cNvPicPr/>
          <p:nvPr/>
        </p:nvPicPr>
        <p:blipFill>
          <a:blip r:embed="rId1"/>
          <a:stretch/>
        </p:blipFill>
        <p:spPr>
          <a:xfrm>
            <a:off x="463680" y="3244680"/>
            <a:ext cx="3786120" cy="2340000"/>
          </a:xfrm>
          <a:prstGeom prst="rect">
            <a:avLst/>
          </a:prstGeom>
          <a:ln>
            <a:noFill/>
          </a:ln>
        </p:spPr>
      </p:pic>
      <p:pic>
        <p:nvPicPr>
          <p:cNvPr id="478" name="Google Shape;640;p29" descr=""/>
          <p:cNvPicPr/>
          <p:nvPr/>
        </p:nvPicPr>
        <p:blipFill>
          <a:blip r:embed="rId2"/>
          <a:stretch/>
        </p:blipFill>
        <p:spPr>
          <a:xfrm>
            <a:off x="4529880" y="3162600"/>
            <a:ext cx="4016880" cy="2580840"/>
          </a:xfrm>
          <a:prstGeom prst="rect">
            <a:avLst/>
          </a:prstGeom>
          <a:ln>
            <a:noFill/>
          </a:ln>
        </p:spPr>
      </p:pic>
      <p:sp>
        <p:nvSpPr>
          <p:cNvPr id="479" name="CustomShape 5"/>
          <p:cNvSpPr/>
          <p:nvPr/>
        </p:nvSpPr>
        <p:spPr>
          <a:xfrm>
            <a:off x="1936440" y="2704320"/>
            <a:ext cx="936720" cy="38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1600" spc="-1" strike="noStrike">
                <a:solidFill>
                  <a:srgbClr val="323f4f"/>
                </a:solidFill>
                <a:latin typeface="Arial"/>
                <a:ea typeface="Arial"/>
              </a:rPr>
              <a:t>Bagging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80" name="CustomShape 6"/>
          <p:cNvSpPr/>
          <p:nvPr/>
        </p:nvSpPr>
        <p:spPr>
          <a:xfrm>
            <a:off x="5795280" y="2636640"/>
            <a:ext cx="1485720" cy="38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1600" spc="-1" strike="noStrike">
                <a:solidFill>
                  <a:srgbClr val="323f4f"/>
                </a:solidFill>
                <a:latin typeface="Arial"/>
                <a:ea typeface="Arial"/>
              </a:rPr>
              <a:t>Boosting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81" name="CustomShape 7"/>
          <p:cNvSpPr/>
          <p:nvPr/>
        </p:nvSpPr>
        <p:spPr>
          <a:xfrm>
            <a:off x="543240" y="5551920"/>
            <a:ext cx="8088120" cy="3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90000"/>
              </a:lnSpc>
            </a:pP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x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축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: number of estimators, y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축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: loss</a:t>
            </a:r>
            <a:endParaRPr b="0" lang="en-US" sz="1300" spc="-1" strike="noStrike"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CustomShape 1"/>
          <p:cNvSpPr/>
          <p:nvPr/>
        </p:nvSpPr>
        <p:spPr>
          <a:xfrm>
            <a:off x="318600" y="228600"/>
            <a:ext cx="8825040" cy="48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323f4f"/>
                </a:solidFill>
                <a:latin typeface="Arial"/>
                <a:ea typeface="Arial"/>
              </a:rPr>
              <a:t>Bagging vs Boosting (</a:t>
            </a:r>
            <a:r>
              <a:rPr b="1" lang="en-US" sz="2400" spc="-1" strike="noStrike">
                <a:solidFill>
                  <a:srgbClr val="323f4f"/>
                </a:solidFill>
                <a:latin typeface="Arial"/>
                <a:ea typeface="Arial"/>
              </a:rPr>
              <a:t>공사중</a:t>
            </a:r>
            <a:r>
              <a:rPr b="1" lang="en-US" sz="2400" spc="-1" strike="noStrike">
                <a:solidFill>
                  <a:srgbClr val="323f4f"/>
                </a:solidFill>
                <a:latin typeface="Arial"/>
                <a:ea typeface="Arial"/>
              </a:rPr>
              <a:t>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83" name="CustomShape 2"/>
          <p:cNvSpPr/>
          <p:nvPr/>
        </p:nvSpPr>
        <p:spPr>
          <a:xfrm>
            <a:off x="261720" y="6356520"/>
            <a:ext cx="2770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4" name="CustomShape 3"/>
          <p:cNvSpPr/>
          <p:nvPr/>
        </p:nvSpPr>
        <p:spPr>
          <a:xfrm>
            <a:off x="3588840" y="6356520"/>
            <a:ext cx="20563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fld id="{592BB5D0-F3DF-4207-B9BA-7C44C4EC9359}" type="slidenum">
              <a:rPr b="0" lang="en-US" sz="800" spc="-1" strike="noStrike">
                <a:solidFill>
                  <a:srgbClr val="757070"/>
                </a:solidFill>
                <a:latin typeface="Calibri"/>
                <a:ea typeface="Calibri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pic>
        <p:nvPicPr>
          <p:cNvPr id="485" name="Google Shape;651;p30" descr=""/>
          <p:cNvPicPr/>
          <p:nvPr/>
        </p:nvPicPr>
        <p:blipFill>
          <a:blip r:embed="rId1"/>
          <a:stretch/>
        </p:blipFill>
        <p:spPr>
          <a:xfrm>
            <a:off x="5245560" y="768960"/>
            <a:ext cx="3490920" cy="1009440"/>
          </a:xfrm>
          <a:prstGeom prst="rect">
            <a:avLst/>
          </a:prstGeom>
          <a:ln>
            <a:noFill/>
          </a:ln>
        </p:spPr>
      </p:pic>
      <p:pic>
        <p:nvPicPr>
          <p:cNvPr id="486" name="Google Shape;652;p30" descr=""/>
          <p:cNvPicPr/>
          <p:nvPr/>
        </p:nvPicPr>
        <p:blipFill>
          <a:blip r:embed="rId2"/>
          <a:stretch/>
        </p:blipFill>
        <p:spPr>
          <a:xfrm>
            <a:off x="415080" y="1838520"/>
            <a:ext cx="4073760" cy="3494520"/>
          </a:xfrm>
          <a:prstGeom prst="rect">
            <a:avLst/>
          </a:prstGeom>
          <a:ln>
            <a:noFill/>
          </a:ln>
        </p:spPr>
      </p:pic>
      <p:pic>
        <p:nvPicPr>
          <p:cNvPr id="487" name="Google Shape;653;p30" descr=""/>
          <p:cNvPicPr/>
          <p:nvPr/>
        </p:nvPicPr>
        <p:blipFill>
          <a:blip r:embed="rId3"/>
          <a:stretch/>
        </p:blipFill>
        <p:spPr>
          <a:xfrm>
            <a:off x="4935240" y="1936800"/>
            <a:ext cx="3579480" cy="3191760"/>
          </a:xfrm>
          <a:prstGeom prst="rect">
            <a:avLst/>
          </a:prstGeom>
          <a:ln>
            <a:noFill/>
          </a:ln>
        </p:spPr>
      </p:pic>
      <p:pic>
        <p:nvPicPr>
          <p:cNvPr id="488" name="Google Shape;654;p30" descr=""/>
          <p:cNvPicPr/>
          <p:nvPr/>
        </p:nvPicPr>
        <p:blipFill>
          <a:blip r:embed="rId4"/>
          <a:stretch/>
        </p:blipFill>
        <p:spPr>
          <a:xfrm>
            <a:off x="2861640" y="5516280"/>
            <a:ext cx="3638160" cy="657000"/>
          </a:xfrm>
          <a:prstGeom prst="rect">
            <a:avLst/>
          </a:prstGeom>
          <a:ln>
            <a:noFill/>
          </a:ln>
        </p:spPr>
      </p:pic>
      <p:pic>
        <p:nvPicPr>
          <p:cNvPr id="489" name="Google Shape;655;p30" descr=""/>
          <p:cNvPicPr/>
          <p:nvPr/>
        </p:nvPicPr>
        <p:blipFill>
          <a:blip r:embed="rId5"/>
          <a:stretch/>
        </p:blipFill>
        <p:spPr>
          <a:xfrm>
            <a:off x="318600" y="768960"/>
            <a:ext cx="4682160" cy="1009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ustomShape 1"/>
          <p:cNvSpPr/>
          <p:nvPr/>
        </p:nvSpPr>
        <p:spPr>
          <a:xfrm>
            <a:off x="318600" y="228600"/>
            <a:ext cx="8825040" cy="48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323f4f"/>
                </a:solidFill>
                <a:latin typeface="Arial"/>
                <a:ea typeface="Arial"/>
              </a:rPr>
              <a:t>XGBoost (2014)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91" name="CustomShape 2"/>
          <p:cNvSpPr/>
          <p:nvPr/>
        </p:nvSpPr>
        <p:spPr>
          <a:xfrm>
            <a:off x="261720" y="6356520"/>
            <a:ext cx="2770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CustomShape 3"/>
          <p:cNvSpPr/>
          <p:nvPr/>
        </p:nvSpPr>
        <p:spPr>
          <a:xfrm>
            <a:off x="3588840" y="6356520"/>
            <a:ext cx="20563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fld id="{833B256F-ECFF-4E39-BA65-1CDC153496B4}" type="slidenum">
              <a:rPr b="0" lang="en-US" sz="800" spc="-1" strike="noStrike">
                <a:solidFill>
                  <a:srgbClr val="757070"/>
                </a:solidFill>
                <a:latin typeface="Calibri"/>
                <a:ea typeface="Calibri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493" name="CustomShape 4"/>
          <p:cNvSpPr/>
          <p:nvPr/>
        </p:nvSpPr>
        <p:spPr>
          <a:xfrm>
            <a:off x="321840" y="1234800"/>
            <a:ext cx="813348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4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1"/>
              </a:rPr>
              <a:t>https://towardsdatascience.com/https-medium-com-vishalmorde-xgboost-algorithm-long-she-may-rein-edd9f99be63d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94" name="CustomShape 5"/>
          <p:cNvSpPr/>
          <p:nvPr/>
        </p:nvSpPr>
        <p:spPr>
          <a:xfrm>
            <a:off x="321840" y="884520"/>
            <a:ext cx="443340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논문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: </a:t>
            </a:r>
            <a:r>
              <a:rPr b="0" lang="en-US" sz="14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2"/>
              </a:rPr>
              <a:t>https://arxiv.org/pdf/1603.02754.pdf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495" name="Google Shape;665;p31" descr=""/>
          <p:cNvPicPr/>
          <p:nvPr/>
        </p:nvPicPr>
        <p:blipFill>
          <a:blip r:embed="rId3"/>
          <a:stretch/>
        </p:blipFill>
        <p:spPr>
          <a:xfrm>
            <a:off x="401400" y="1799640"/>
            <a:ext cx="8235000" cy="4388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ustomShape 1"/>
          <p:cNvSpPr/>
          <p:nvPr/>
        </p:nvSpPr>
        <p:spPr>
          <a:xfrm>
            <a:off x="318600" y="228600"/>
            <a:ext cx="8825040" cy="48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323f4f"/>
                </a:solidFill>
                <a:latin typeface="Arial"/>
                <a:ea typeface="Arial"/>
              </a:rPr>
              <a:t>XGBoost python-sklearn API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97" name="CustomShape 2"/>
          <p:cNvSpPr/>
          <p:nvPr/>
        </p:nvSpPr>
        <p:spPr>
          <a:xfrm>
            <a:off x="261720" y="6356520"/>
            <a:ext cx="2770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CustomShape 3"/>
          <p:cNvSpPr/>
          <p:nvPr/>
        </p:nvSpPr>
        <p:spPr>
          <a:xfrm>
            <a:off x="3588840" y="6356520"/>
            <a:ext cx="20563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fld id="{503E4BE5-E877-40F6-8BBB-5F48768CE192}" type="slidenum">
              <a:rPr b="0" lang="en-US" sz="800" spc="-1" strike="noStrike">
                <a:solidFill>
                  <a:srgbClr val="757070"/>
                </a:solidFill>
                <a:latin typeface="Calibri"/>
                <a:ea typeface="Calibri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499" name="CustomShape 4"/>
          <p:cNvSpPr/>
          <p:nvPr/>
        </p:nvSpPr>
        <p:spPr>
          <a:xfrm>
            <a:off x="318600" y="789840"/>
            <a:ext cx="8359920" cy="106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4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1"/>
              </a:rPr>
              <a:t>https://xgboost.readthedocs.io/en/latest/python/python_api.html#module-xgboost.sklearn</a:t>
            </a:r>
            <a:endParaRPr b="0" lang="en-US" sz="1400" spc="-1" strike="noStrike">
              <a:latin typeface="Arial"/>
            </a:endParaRPr>
          </a:p>
          <a:p>
            <a:pPr algn="just">
              <a:lnSpc>
                <a:spcPct val="107000"/>
              </a:lnSpc>
            </a:pP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XGBoost python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패키지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API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문서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</a:pPr>
            <a:r>
              <a:rPr b="0" lang="en-US" sz="13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2"/>
              </a:rPr>
              <a:t>https://docs.google.com/document/d/1Z4j0r7wF8mElNdDQj34ibOz2eQ9H9Em7</a:t>
            </a:r>
            <a:br/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각종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sklearn parameter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값 의미 및 실험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500" name="Google Shape;674;p32" descr=""/>
          <p:cNvPicPr/>
          <p:nvPr/>
        </p:nvPicPr>
        <p:blipFill>
          <a:blip r:embed="rId3"/>
          <a:stretch/>
        </p:blipFill>
        <p:spPr>
          <a:xfrm>
            <a:off x="395280" y="1798200"/>
            <a:ext cx="3193200" cy="4322520"/>
          </a:xfrm>
          <a:prstGeom prst="rect">
            <a:avLst/>
          </a:prstGeom>
          <a:ln>
            <a:noFill/>
          </a:ln>
        </p:spPr>
      </p:pic>
      <p:sp>
        <p:nvSpPr>
          <p:cNvPr id="501" name="CustomShape 5"/>
          <p:cNvSpPr/>
          <p:nvPr/>
        </p:nvSpPr>
        <p:spPr>
          <a:xfrm>
            <a:off x="3885840" y="4909680"/>
            <a:ext cx="390240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+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Decision Tree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공통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parameters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+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Gradient Boosting Regressor parameters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02" name="CustomShape 6"/>
          <p:cNvSpPr/>
          <p:nvPr/>
        </p:nvSpPr>
        <p:spPr>
          <a:xfrm>
            <a:off x="3885840" y="2679480"/>
            <a:ext cx="511272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Random Forest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의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bootstrapping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개념도 포함시키는 등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,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XGBoost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는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GBM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과 달리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RF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의 장점을 흡수함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313;p6" descr=""/>
          <p:cNvPicPr/>
          <p:nvPr/>
        </p:nvPicPr>
        <p:blipFill>
          <a:blip r:embed="rId1"/>
          <a:stretch/>
        </p:blipFill>
        <p:spPr>
          <a:xfrm>
            <a:off x="1293120" y="1851840"/>
            <a:ext cx="6122880" cy="3874680"/>
          </a:xfrm>
          <a:prstGeom prst="rect">
            <a:avLst/>
          </a:prstGeom>
          <a:ln>
            <a:noFill/>
          </a:ln>
        </p:spPr>
      </p:pic>
      <p:sp>
        <p:nvSpPr>
          <p:cNvPr id="234" name="CustomShape 1"/>
          <p:cNvSpPr/>
          <p:nvPr/>
        </p:nvSpPr>
        <p:spPr>
          <a:xfrm>
            <a:off x="318600" y="228600"/>
            <a:ext cx="8071920" cy="48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323f4f"/>
                </a:solidFill>
                <a:latin typeface="Arial"/>
                <a:ea typeface="Arial"/>
              </a:rPr>
              <a:t>Bias-Variance Tradeoff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470520" y="5837400"/>
            <a:ext cx="8202600" cy="37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90000"/>
              </a:lnSpc>
            </a:pPr>
            <a:r>
              <a:rPr b="0" lang="en-US" sz="1400" spc="-1" strike="noStrike">
                <a:solidFill>
                  <a:srgbClr val="323f4f"/>
                </a:solidFill>
                <a:latin typeface="Arial"/>
                <a:ea typeface="Arial"/>
              </a:rPr>
              <a:t>주로 </a:t>
            </a:r>
            <a:r>
              <a:rPr b="0" lang="en-US" sz="1400" spc="-1" strike="noStrike">
                <a:solidFill>
                  <a:srgbClr val="323f4f"/>
                </a:solidFill>
                <a:latin typeface="Arial"/>
                <a:ea typeface="Arial"/>
              </a:rPr>
              <a:t>bias</a:t>
            </a:r>
            <a:r>
              <a:rPr b="0" lang="en-US" sz="1400" spc="-1" strike="noStrike">
                <a:solidFill>
                  <a:srgbClr val="323f4f"/>
                </a:solidFill>
                <a:latin typeface="Arial"/>
                <a:ea typeface="Arial"/>
              </a:rPr>
              <a:t>가 낮은 </a:t>
            </a:r>
            <a:r>
              <a:rPr b="0" lang="en-US" sz="1400" spc="-1" strike="noStrike">
                <a:solidFill>
                  <a:srgbClr val="323f4f"/>
                </a:solidFill>
                <a:latin typeface="Arial"/>
                <a:ea typeface="Arial"/>
              </a:rPr>
              <a:t>ML</a:t>
            </a:r>
            <a:r>
              <a:rPr b="0" lang="en-US" sz="1400" spc="-1" strike="noStrike">
                <a:solidFill>
                  <a:srgbClr val="323f4f"/>
                </a:solidFill>
                <a:latin typeface="Arial"/>
                <a:ea typeface="Arial"/>
              </a:rPr>
              <a:t>모델의 </a:t>
            </a:r>
            <a:r>
              <a:rPr b="0" lang="en-US" sz="1400" spc="-1" strike="noStrike">
                <a:solidFill>
                  <a:srgbClr val="323f4f"/>
                </a:solidFill>
                <a:latin typeface="Arial"/>
                <a:ea typeface="Arial"/>
              </a:rPr>
              <a:t>variance</a:t>
            </a:r>
            <a:r>
              <a:rPr b="0" lang="en-US" sz="1400" spc="-1" strike="noStrike">
                <a:solidFill>
                  <a:srgbClr val="323f4f"/>
                </a:solidFill>
                <a:latin typeface="Arial"/>
                <a:ea typeface="Arial"/>
              </a:rPr>
              <a:t>를 줄이기 위해서 각종 </a:t>
            </a:r>
            <a:r>
              <a:rPr b="1" lang="en-US" sz="1400" spc="-1" strike="noStrike">
                <a:solidFill>
                  <a:srgbClr val="323f4f"/>
                </a:solidFill>
                <a:latin typeface="Arial"/>
                <a:ea typeface="Arial"/>
              </a:rPr>
              <a:t>Regularization </a:t>
            </a:r>
            <a:r>
              <a:rPr b="0" lang="en-US" sz="1400" spc="-1" strike="noStrike">
                <a:solidFill>
                  <a:srgbClr val="323f4f"/>
                </a:solidFill>
                <a:latin typeface="Arial"/>
                <a:ea typeface="Arial"/>
              </a:rPr>
              <a:t>기법을 사용함</a:t>
            </a:r>
            <a:r>
              <a:rPr b="0" lang="en-US" sz="1400" spc="-1" strike="noStrike">
                <a:solidFill>
                  <a:srgbClr val="323f4f"/>
                </a:solidFill>
                <a:latin typeface="Arial"/>
                <a:ea typeface="Arial"/>
              </a:rPr>
              <a:t>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6" name="CustomShape 3"/>
          <p:cNvSpPr/>
          <p:nvPr/>
        </p:nvSpPr>
        <p:spPr>
          <a:xfrm>
            <a:off x="6584760" y="1970640"/>
            <a:ext cx="1267920" cy="32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Arial"/>
              </a:rPr>
              <a:t>train error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37" name="CustomShape 4"/>
          <p:cNvSpPr/>
          <p:nvPr/>
        </p:nvSpPr>
        <p:spPr>
          <a:xfrm>
            <a:off x="1983960" y="2817360"/>
            <a:ext cx="3537720" cy="1657440"/>
          </a:xfrm>
          <a:custGeom>
            <a:avLst/>
            <a:gdLst/>
            <a:ahLst/>
            <a:rect l="l" t="t" r="r" b="b"/>
            <a:pathLst>
              <a:path w="125516" h="58811">
                <a:moveTo>
                  <a:pt x="0" y="0"/>
                </a:moveTo>
                <a:cubicBezTo>
                  <a:pt x="1053" y="1645"/>
                  <a:pt x="2565" y="5658"/>
                  <a:pt x="6315" y="9868"/>
                </a:cubicBezTo>
                <a:cubicBezTo>
                  <a:pt x="10065" y="14078"/>
                  <a:pt x="14341" y="19406"/>
                  <a:pt x="22498" y="25261"/>
                </a:cubicBezTo>
                <a:cubicBezTo>
                  <a:pt x="30655" y="31116"/>
                  <a:pt x="43418" y="39866"/>
                  <a:pt x="55259" y="44997"/>
                </a:cubicBezTo>
                <a:cubicBezTo>
                  <a:pt x="67100" y="50128"/>
                  <a:pt x="81836" y="53746"/>
                  <a:pt x="93545" y="56048"/>
                </a:cubicBezTo>
                <a:cubicBezTo>
                  <a:pt x="105255" y="58350"/>
                  <a:pt x="120188" y="58351"/>
                  <a:pt x="125516" y="58811"/>
                </a:cubicBezTo>
              </a:path>
            </a:pathLst>
          </a:custGeom>
          <a:noFill/>
          <a:ln w="38160">
            <a:solidFill>
              <a:srgbClr val="f1c23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5"/>
          <p:cNvSpPr/>
          <p:nvPr/>
        </p:nvSpPr>
        <p:spPr>
          <a:xfrm>
            <a:off x="6339960" y="2151720"/>
            <a:ext cx="244800" cy="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1c23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6"/>
          <p:cNvSpPr/>
          <p:nvPr/>
        </p:nvSpPr>
        <p:spPr>
          <a:xfrm>
            <a:off x="470520" y="6202440"/>
            <a:ext cx="8612640" cy="56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90000"/>
              </a:lnSpc>
            </a:pPr>
            <a:r>
              <a:rPr b="0" lang="en-US" sz="1400" spc="-1" strike="noStrike">
                <a:solidFill>
                  <a:srgbClr val="323f4f"/>
                </a:solidFill>
                <a:latin typeface="Arial"/>
                <a:ea typeface="Arial"/>
              </a:rPr>
              <a:t>또한</a:t>
            </a:r>
            <a:r>
              <a:rPr b="0" lang="en-US" sz="1400" spc="-1" strike="noStrike">
                <a:solidFill>
                  <a:srgbClr val="323f4f"/>
                </a:solidFill>
                <a:latin typeface="Arial"/>
                <a:ea typeface="Arial"/>
              </a:rPr>
              <a:t>, </a:t>
            </a:r>
            <a:r>
              <a:rPr b="0" lang="en-US" sz="1400" spc="-1" strike="noStrike">
                <a:solidFill>
                  <a:srgbClr val="323f4f"/>
                </a:solidFill>
                <a:latin typeface="Arial"/>
                <a:ea typeface="Arial"/>
              </a:rPr>
              <a:t>더 복잡한 데이터를 </a:t>
            </a:r>
            <a:r>
              <a:rPr b="0" lang="en-US" sz="1400" spc="-1" strike="noStrike">
                <a:solidFill>
                  <a:srgbClr val="323f4f"/>
                </a:solidFill>
                <a:latin typeface="Arial"/>
                <a:ea typeface="Arial"/>
              </a:rPr>
              <a:t>overfitting </a:t>
            </a:r>
            <a:r>
              <a:rPr b="0" lang="en-US" sz="1400" spc="-1" strike="noStrike">
                <a:solidFill>
                  <a:srgbClr val="323f4f"/>
                </a:solidFill>
                <a:latin typeface="Arial"/>
                <a:ea typeface="Arial"/>
              </a:rPr>
              <a:t>없이 학습시키기 위해 다양한 종류의 모델에 각종 </a:t>
            </a:r>
            <a:r>
              <a:rPr b="1" lang="en-US" sz="1400" spc="-1" strike="noStrike">
                <a:solidFill>
                  <a:srgbClr val="323f4f"/>
                </a:solidFill>
                <a:latin typeface="Arial"/>
                <a:ea typeface="Arial"/>
              </a:rPr>
              <a:t>Ensemble </a:t>
            </a:r>
            <a:r>
              <a:rPr b="0" lang="en-US" sz="1400" spc="-1" strike="noStrike">
                <a:solidFill>
                  <a:srgbClr val="323f4f"/>
                </a:solidFill>
                <a:latin typeface="Arial"/>
                <a:ea typeface="Arial"/>
              </a:rPr>
              <a:t>기법을 적용함</a:t>
            </a:r>
            <a:r>
              <a:rPr b="0" lang="en-US" sz="1400" spc="-1" strike="noStrike">
                <a:solidFill>
                  <a:srgbClr val="323f4f"/>
                </a:solidFill>
                <a:latin typeface="Arial"/>
                <a:ea typeface="Arial"/>
              </a:rPr>
              <a:t>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0" name="CustomShape 7"/>
          <p:cNvSpPr/>
          <p:nvPr/>
        </p:nvSpPr>
        <p:spPr>
          <a:xfrm>
            <a:off x="3269880" y="4641480"/>
            <a:ext cx="1044360" cy="1085400"/>
          </a:xfrm>
          <a:prstGeom prst="ellipse">
            <a:avLst/>
          </a:prstGeom>
          <a:noFill/>
          <a:ln w="2844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8"/>
          <p:cNvSpPr/>
          <p:nvPr/>
        </p:nvSpPr>
        <p:spPr>
          <a:xfrm>
            <a:off x="564480" y="854280"/>
            <a:ext cx="7733160" cy="88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1600" spc="-1" strike="noStrike">
                <a:solidFill>
                  <a:srgbClr val="cc0000"/>
                </a:solidFill>
                <a:latin typeface="Arial"/>
                <a:ea typeface="Arial"/>
              </a:rPr>
              <a:t>No Free Lunch Theorem</a:t>
            </a:r>
            <a:r>
              <a:rPr b="0" lang="en-US" sz="1600" spc="-1" strike="noStrike">
                <a:solidFill>
                  <a:srgbClr val="323f4f"/>
                </a:solidFill>
                <a:latin typeface="Arial"/>
                <a:ea typeface="Arial"/>
              </a:rPr>
              <a:t>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600" spc="-1" strike="noStrike">
                <a:solidFill>
                  <a:srgbClr val="323f4f"/>
                </a:solidFill>
                <a:latin typeface="Arial"/>
                <a:ea typeface="Arial"/>
              </a:rPr>
              <a:t>there is no single learning algorithm that in any domain always induces the most accurate learner.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2" name="CustomShape 9"/>
          <p:cNvSpPr/>
          <p:nvPr/>
        </p:nvSpPr>
        <p:spPr>
          <a:xfrm>
            <a:off x="3789000" y="2091960"/>
            <a:ext cx="7560" cy="2500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CustomShape 1"/>
          <p:cNvSpPr/>
          <p:nvPr/>
        </p:nvSpPr>
        <p:spPr>
          <a:xfrm>
            <a:off x="318600" y="228600"/>
            <a:ext cx="8825040" cy="48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323f4f"/>
                </a:solidFill>
                <a:latin typeface="Arial"/>
                <a:ea typeface="Arial"/>
              </a:rPr>
              <a:t>LightGBM (2016)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04" name="CustomShape 2"/>
          <p:cNvSpPr/>
          <p:nvPr/>
        </p:nvSpPr>
        <p:spPr>
          <a:xfrm>
            <a:off x="261720" y="6356520"/>
            <a:ext cx="2770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CustomShape 3"/>
          <p:cNvSpPr/>
          <p:nvPr/>
        </p:nvSpPr>
        <p:spPr>
          <a:xfrm>
            <a:off x="3588840" y="6356520"/>
            <a:ext cx="20563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fld id="{B922B830-3B63-4752-B44F-A61C50BF950E}" type="slidenum">
              <a:rPr b="0" lang="en-US" sz="800" spc="-1" strike="noStrike">
                <a:solidFill>
                  <a:srgbClr val="757070"/>
                </a:solidFill>
                <a:latin typeface="Calibri"/>
                <a:ea typeface="Calibri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506" name="CustomShape 4"/>
          <p:cNvSpPr/>
          <p:nvPr/>
        </p:nvSpPr>
        <p:spPr>
          <a:xfrm>
            <a:off x="318600" y="980640"/>
            <a:ext cx="8088120" cy="178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90000"/>
              </a:lnSpc>
            </a:pPr>
            <a:r>
              <a:rPr b="0" lang="en-US" sz="13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1"/>
              </a:rPr>
              <a:t>https://www.youtube.com/watch?v=4C8SUZJPlMY&amp;t=226s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3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LightGBM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은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XGBoost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가 출시된 후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2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년 후에 출시됨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.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3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RFR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과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XGBoost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와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(level-wise or tree-wise splitting)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다르게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leaf-wise splitting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을 사용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3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더 빠른 학습과 예측 시간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더 적은 메모리를 사용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. (XGBoost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에 비교해서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...)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300" spc="-1" strike="noStrike">
              <a:latin typeface="Arial"/>
            </a:endParaRPr>
          </a:p>
        </p:txBody>
      </p:sp>
      <p:pic>
        <p:nvPicPr>
          <p:cNvPr id="507" name="Google Shape;685;p33" descr=""/>
          <p:cNvPicPr/>
          <p:nvPr/>
        </p:nvPicPr>
        <p:blipFill>
          <a:blip r:embed="rId2"/>
          <a:stretch/>
        </p:blipFill>
        <p:spPr>
          <a:xfrm>
            <a:off x="1193760" y="2786040"/>
            <a:ext cx="6319080" cy="3062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CustomShape 1"/>
          <p:cNvSpPr/>
          <p:nvPr/>
        </p:nvSpPr>
        <p:spPr>
          <a:xfrm>
            <a:off x="318600" y="228600"/>
            <a:ext cx="8825040" cy="48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323f4f"/>
                </a:solidFill>
                <a:latin typeface="Arial"/>
                <a:ea typeface="Arial"/>
              </a:rPr>
              <a:t>CatBoost?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09" name="CustomShape 2"/>
          <p:cNvSpPr/>
          <p:nvPr/>
        </p:nvSpPr>
        <p:spPr>
          <a:xfrm>
            <a:off x="261720" y="6356520"/>
            <a:ext cx="2770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CustomShape 3"/>
          <p:cNvSpPr/>
          <p:nvPr/>
        </p:nvSpPr>
        <p:spPr>
          <a:xfrm>
            <a:off x="3588840" y="6356520"/>
            <a:ext cx="20563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fld id="{2F90BD0B-7F52-4AEA-A078-8F1DD237F9D3}" type="slidenum">
              <a:rPr b="0" lang="en-US" sz="800" spc="-1" strike="noStrike">
                <a:solidFill>
                  <a:srgbClr val="757070"/>
                </a:solidFill>
                <a:latin typeface="Calibri"/>
                <a:ea typeface="Calibri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511" name="CustomShape 4"/>
          <p:cNvSpPr/>
          <p:nvPr/>
        </p:nvSpPr>
        <p:spPr>
          <a:xfrm>
            <a:off x="318600" y="980640"/>
            <a:ext cx="8088120" cy="107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90000"/>
              </a:lnSpc>
            </a:pP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2017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년 출시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3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Ordered boosting to overcome overfitting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Native handling for categorical features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Use Oblivious Trees &amp; Symmetric Trees for faster execution</a:t>
            </a:r>
            <a:endParaRPr b="0" lang="en-US" sz="1300" spc="-1" strike="noStrike"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CustomShape 1"/>
          <p:cNvSpPr/>
          <p:nvPr/>
        </p:nvSpPr>
        <p:spPr>
          <a:xfrm>
            <a:off x="318600" y="228600"/>
            <a:ext cx="8825040" cy="48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323f4f"/>
                </a:solidFill>
                <a:latin typeface="Arial"/>
                <a:ea typeface="Arial"/>
              </a:rPr>
              <a:t>XGBoost vs CatBoost vs LightGBM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13" name="CustomShape 2"/>
          <p:cNvSpPr/>
          <p:nvPr/>
        </p:nvSpPr>
        <p:spPr>
          <a:xfrm>
            <a:off x="261720" y="6356520"/>
            <a:ext cx="2770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CustomShape 3"/>
          <p:cNvSpPr/>
          <p:nvPr/>
        </p:nvSpPr>
        <p:spPr>
          <a:xfrm>
            <a:off x="3588840" y="6356520"/>
            <a:ext cx="20563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fld id="{10EA0D0B-160D-4528-9A80-BAA1A3026F58}" type="slidenum">
              <a:rPr b="0" lang="en-US" sz="800" spc="-1" strike="noStrike">
                <a:solidFill>
                  <a:srgbClr val="757070"/>
                </a:solidFill>
                <a:latin typeface="Calibri"/>
                <a:ea typeface="Calibri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pic>
        <p:nvPicPr>
          <p:cNvPr id="515" name="Google Shape;725;p37" descr=""/>
          <p:cNvPicPr/>
          <p:nvPr/>
        </p:nvPicPr>
        <p:blipFill>
          <a:blip r:embed="rId1"/>
          <a:stretch/>
        </p:blipFill>
        <p:spPr>
          <a:xfrm>
            <a:off x="680400" y="709200"/>
            <a:ext cx="7404840" cy="5688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CustomShape 1"/>
          <p:cNvSpPr/>
          <p:nvPr/>
        </p:nvSpPr>
        <p:spPr>
          <a:xfrm>
            <a:off x="318600" y="228600"/>
            <a:ext cx="8825040" cy="48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323f4f"/>
                </a:solidFill>
                <a:latin typeface="Arial"/>
                <a:ea typeface="Arial"/>
              </a:rPr>
              <a:t>XGBoost vs CatBoost vs LightGBM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17" name="CustomShape 2"/>
          <p:cNvSpPr/>
          <p:nvPr/>
        </p:nvSpPr>
        <p:spPr>
          <a:xfrm>
            <a:off x="261720" y="6356520"/>
            <a:ext cx="2770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CustomShape 3"/>
          <p:cNvSpPr/>
          <p:nvPr/>
        </p:nvSpPr>
        <p:spPr>
          <a:xfrm>
            <a:off x="3588840" y="6356520"/>
            <a:ext cx="20563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fld id="{BFC11521-12F2-42AA-8AC3-78F18BD2A233}" type="slidenum">
              <a:rPr b="0" lang="en-US" sz="800" spc="-1" strike="noStrike">
                <a:solidFill>
                  <a:srgbClr val="757070"/>
                </a:solidFill>
                <a:latin typeface="Calibri"/>
                <a:ea typeface="Calibri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pic>
        <p:nvPicPr>
          <p:cNvPr id="519" name="Google Shape;733;p38" descr=""/>
          <p:cNvPicPr/>
          <p:nvPr/>
        </p:nvPicPr>
        <p:blipFill>
          <a:blip r:embed="rId1"/>
          <a:stretch/>
        </p:blipFill>
        <p:spPr>
          <a:xfrm>
            <a:off x="586440" y="1337400"/>
            <a:ext cx="8060760" cy="4030200"/>
          </a:xfrm>
          <a:prstGeom prst="rect">
            <a:avLst/>
          </a:prstGeom>
          <a:ln>
            <a:noFill/>
          </a:ln>
        </p:spPr>
      </p:pic>
      <p:sp>
        <p:nvSpPr>
          <p:cNvPr id="520" name="CustomShape 4"/>
          <p:cNvSpPr/>
          <p:nvPr/>
        </p:nvSpPr>
        <p:spPr>
          <a:xfrm>
            <a:off x="6126480" y="4256640"/>
            <a:ext cx="1103040" cy="384120"/>
          </a:xfrm>
          <a:prstGeom prst="rect">
            <a:avLst/>
          </a:prstGeom>
          <a:noFill/>
          <a:ln w="1908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CustomShape 5"/>
          <p:cNvSpPr/>
          <p:nvPr/>
        </p:nvSpPr>
        <p:spPr>
          <a:xfrm>
            <a:off x="7544520" y="4256640"/>
            <a:ext cx="1103040" cy="384120"/>
          </a:xfrm>
          <a:prstGeom prst="rect">
            <a:avLst/>
          </a:prstGeom>
          <a:noFill/>
          <a:ln w="1908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CustomShape 6"/>
          <p:cNvSpPr/>
          <p:nvPr/>
        </p:nvSpPr>
        <p:spPr>
          <a:xfrm>
            <a:off x="3329280" y="4256640"/>
            <a:ext cx="1103040" cy="384120"/>
          </a:xfrm>
          <a:prstGeom prst="rect">
            <a:avLst/>
          </a:prstGeom>
          <a:noFill/>
          <a:ln w="1908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CustomShape 7"/>
          <p:cNvSpPr/>
          <p:nvPr/>
        </p:nvSpPr>
        <p:spPr>
          <a:xfrm>
            <a:off x="1928880" y="4256640"/>
            <a:ext cx="1103040" cy="384120"/>
          </a:xfrm>
          <a:prstGeom prst="rect">
            <a:avLst/>
          </a:prstGeom>
          <a:noFill/>
          <a:ln w="1908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CustomShape 8"/>
          <p:cNvSpPr/>
          <p:nvPr/>
        </p:nvSpPr>
        <p:spPr>
          <a:xfrm>
            <a:off x="4727880" y="4256640"/>
            <a:ext cx="1103040" cy="384120"/>
          </a:xfrm>
          <a:prstGeom prst="rect">
            <a:avLst/>
          </a:prstGeom>
          <a:noFill/>
          <a:ln w="1908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CustomShape 1"/>
          <p:cNvSpPr/>
          <p:nvPr/>
        </p:nvSpPr>
        <p:spPr>
          <a:xfrm>
            <a:off x="326160" y="305640"/>
            <a:ext cx="835560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4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1"/>
              </a:rPr>
              <a:t>https://trends.google.com/trends/explore?date=all&amp;q=Random%20Forest,XGBoost,LightGBM,CatBoost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526" name="Google Shape;745;p39" descr=""/>
          <p:cNvPicPr/>
          <p:nvPr/>
        </p:nvPicPr>
        <p:blipFill>
          <a:blip r:embed="rId2"/>
          <a:stretch/>
        </p:blipFill>
        <p:spPr>
          <a:xfrm>
            <a:off x="967680" y="787320"/>
            <a:ext cx="6965640" cy="5846760"/>
          </a:xfrm>
          <a:prstGeom prst="rect">
            <a:avLst/>
          </a:prstGeom>
          <a:ln>
            <a:noFill/>
          </a:ln>
        </p:spPr>
      </p:pic>
      <p:sp>
        <p:nvSpPr>
          <p:cNvPr id="527" name="CustomShape 2"/>
          <p:cNvSpPr/>
          <p:nvPr/>
        </p:nvSpPr>
        <p:spPr>
          <a:xfrm>
            <a:off x="1499760" y="858600"/>
            <a:ext cx="1017000" cy="455760"/>
          </a:xfrm>
          <a:prstGeom prst="rect">
            <a:avLst/>
          </a:prstGeom>
          <a:noFill/>
          <a:ln w="1908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CustomShape 3"/>
          <p:cNvSpPr/>
          <p:nvPr/>
        </p:nvSpPr>
        <p:spPr>
          <a:xfrm>
            <a:off x="2773440" y="858600"/>
            <a:ext cx="1017000" cy="455760"/>
          </a:xfrm>
          <a:prstGeom prst="rect">
            <a:avLst/>
          </a:prstGeom>
          <a:noFill/>
          <a:ln w="1908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CustomShape 1"/>
          <p:cNvSpPr/>
          <p:nvPr/>
        </p:nvSpPr>
        <p:spPr>
          <a:xfrm>
            <a:off x="318600" y="228600"/>
            <a:ext cx="8825040" cy="48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323f4f"/>
                </a:solidFill>
                <a:latin typeface="Arial"/>
                <a:ea typeface="Arial"/>
              </a:rPr>
              <a:t>번외</a:t>
            </a:r>
            <a:r>
              <a:rPr b="1" lang="en-US" sz="2400" spc="-1" strike="noStrike">
                <a:solidFill>
                  <a:srgbClr val="323f4f"/>
                </a:solidFill>
                <a:latin typeface="Arial"/>
                <a:ea typeface="Arial"/>
              </a:rPr>
              <a:t>: Support Vector Machine (with kernel trick)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30" name="CustomShape 2"/>
          <p:cNvSpPr/>
          <p:nvPr/>
        </p:nvSpPr>
        <p:spPr>
          <a:xfrm>
            <a:off x="261720" y="6356520"/>
            <a:ext cx="2770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CustomShape 3"/>
          <p:cNvSpPr/>
          <p:nvPr/>
        </p:nvSpPr>
        <p:spPr>
          <a:xfrm>
            <a:off x="3588840" y="6356520"/>
            <a:ext cx="20563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fld id="{DAF0BEB3-A47C-4E1D-A6E2-CF4A264A0A10}" type="slidenum">
              <a:rPr b="0" lang="en-US" sz="800" spc="-1" strike="noStrike">
                <a:solidFill>
                  <a:srgbClr val="757070"/>
                </a:solidFill>
                <a:latin typeface="Calibri"/>
                <a:ea typeface="Calibri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pic>
        <p:nvPicPr>
          <p:cNvPr id="532" name="Google Shape;755;p40" descr=""/>
          <p:cNvPicPr/>
          <p:nvPr/>
        </p:nvPicPr>
        <p:blipFill>
          <a:blip r:embed="rId1"/>
          <a:stretch/>
        </p:blipFill>
        <p:spPr>
          <a:xfrm>
            <a:off x="2449080" y="3871080"/>
            <a:ext cx="4245480" cy="2429640"/>
          </a:xfrm>
          <a:prstGeom prst="rect">
            <a:avLst/>
          </a:prstGeom>
          <a:ln>
            <a:noFill/>
          </a:ln>
        </p:spPr>
      </p:pic>
      <p:pic>
        <p:nvPicPr>
          <p:cNvPr id="533" name="Google Shape;756;p40" descr=""/>
          <p:cNvPicPr/>
          <p:nvPr/>
        </p:nvPicPr>
        <p:blipFill>
          <a:blip r:embed="rId2"/>
          <a:stretch/>
        </p:blipFill>
        <p:spPr>
          <a:xfrm>
            <a:off x="2320920" y="1123560"/>
            <a:ext cx="4200120" cy="2490120"/>
          </a:xfrm>
          <a:prstGeom prst="rect">
            <a:avLst/>
          </a:prstGeom>
          <a:ln>
            <a:noFill/>
          </a:ln>
        </p:spPr>
      </p:pic>
      <p:sp>
        <p:nvSpPr>
          <p:cNvPr id="534" name="CustomShape 4"/>
          <p:cNvSpPr/>
          <p:nvPr/>
        </p:nvSpPr>
        <p:spPr>
          <a:xfrm>
            <a:off x="686880" y="969840"/>
            <a:ext cx="8088120" cy="3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90000"/>
              </a:lnSpc>
            </a:pP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Support Vector Classification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535" name="CustomShape 5"/>
          <p:cNvSpPr/>
          <p:nvPr/>
        </p:nvSpPr>
        <p:spPr>
          <a:xfrm>
            <a:off x="632520" y="3614040"/>
            <a:ext cx="8088120" cy="3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90000"/>
              </a:lnSpc>
            </a:pP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Support Vector Regression</a:t>
            </a:r>
            <a:endParaRPr b="0" lang="en-US" sz="1300" spc="-1" strike="noStrike"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CustomShape 1"/>
          <p:cNvSpPr/>
          <p:nvPr/>
        </p:nvSpPr>
        <p:spPr>
          <a:xfrm>
            <a:off x="318600" y="228600"/>
            <a:ext cx="8825040" cy="48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323f4f"/>
                </a:solidFill>
                <a:latin typeface="Arial"/>
                <a:ea typeface="Arial"/>
              </a:rPr>
              <a:t>번외</a:t>
            </a:r>
            <a:r>
              <a:rPr b="1" lang="en-US" sz="2400" spc="-1" strike="noStrike">
                <a:solidFill>
                  <a:srgbClr val="323f4f"/>
                </a:solidFill>
                <a:latin typeface="Arial"/>
                <a:ea typeface="Arial"/>
              </a:rPr>
              <a:t>: Lasso regression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37" name="CustomShape 2"/>
          <p:cNvSpPr/>
          <p:nvPr/>
        </p:nvSpPr>
        <p:spPr>
          <a:xfrm>
            <a:off x="261720" y="6356520"/>
            <a:ext cx="2770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8" name="CustomShape 3"/>
          <p:cNvSpPr/>
          <p:nvPr/>
        </p:nvSpPr>
        <p:spPr>
          <a:xfrm>
            <a:off x="3588840" y="6356520"/>
            <a:ext cx="20563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fld id="{4A0A7D92-29D5-4C00-B418-DF7532C38E21}" type="slidenum">
              <a:rPr b="0" lang="en-US" sz="800" spc="-1" strike="noStrike">
                <a:solidFill>
                  <a:srgbClr val="757070"/>
                </a:solidFill>
                <a:latin typeface="Calibri"/>
                <a:ea typeface="Calibri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CustomShape 1"/>
          <p:cNvSpPr/>
          <p:nvPr/>
        </p:nvSpPr>
        <p:spPr>
          <a:xfrm>
            <a:off x="318600" y="228600"/>
            <a:ext cx="8071920" cy="48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323f4f"/>
                </a:solidFill>
                <a:latin typeface="Arial"/>
                <a:ea typeface="Arial"/>
              </a:rPr>
              <a:t>References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40" name="CustomShape 2"/>
          <p:cNvSpPr/>
          <p:nvPr/>
        </p:nvSpPr>
        <p:spPr>
          <a:xfrm>
            <a:off x="3588840" y="6356520"/>
            <a:ext cx="20563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fld id="{A2E570A6-C63F-4BD7-B074-C287336395BB}" type="slidenum">
              <a:rPr b="0" lang="en-US" sz="800" spc="-1" strike="noStrike">
                <a:solidFill>
                  <a:srgbClr val="757070"/>
                </a:solidFill>
                <a:latin typeface="Calibri"/>
                <a:ea typeface="Calibri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541" name="CustomShape 3"/>
          <p:cNvSpPr/>
          <p:nvPr/>
        </p:nvSpPr>
        <p:spPr>
          <a:xfrm>
            <a:off x="407520" y="860040"/>
            <a:ext cx="8492400" cy="57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n-US" sz="12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1"/>
              </a:rPr>
              <a:t>http://colah.github.io/posts/2015-09-Visual-Information/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 (entropy visualizations)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2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2"/>
              </a:rPr>
              <a:t>https://hyunw.kim/blog/2017/10/14/Entropy.html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 (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정보이론 안내서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: entropy, cross entropy, KL-divergence)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2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3"/>
              </a:rPr>
              <a:t>https://dataaspirant.com/how-decision-tree-algorithm-works/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 (DT algorithm with example)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2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4"/>
              </a:rPr>
              <a:t>https://www.kdnuggets.com/2016/10/decision-trees-concise-technical-overview.html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 (pseudocode)</a:t>
            </a:r>
            <a:br/>
            <a:r>
              <a:rPr b="0" lang="en-US" sz="12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5"/>
              </a:rPr>
              <a:t>https://towardsdatascience.com/under-the-hood-decision-tree-454f8581684e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 (how to choose split thresh)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2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6"/>
              </a:rPr>
              <a:t>https://towardsdatascience.com/from-a-single-decision-tree-to-a-random-forest-b9523be65147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 (DT RFR)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1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7"/>
              </a:rPr>
              <a:t>https://www.youtube.com/watch?v=v6VJ2RO66Ag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 (DT short)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1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8"/>
              </a:rPr>
              <a:t>https://www.youtube.com/watch?v=v6VJ2RO66Ag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 (RFR short)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1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9"/>
              </a:rPr>
              <a:t>https://www.youtube.com/watch?v=wr9gUr-eWdA&amp;list=PLNSbvgT1taq1ypFPBvERPL5rWm7TRO_GF&amp;index=81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(DT, Ensemble, stanford)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1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10"/>
              </a:rPr>
              <a:t>https://www.youtube.com/watch?v=g9c66TUylZ4&amp;list=PLNSbvgT1taq1ypFPBvERPL5rWm7TRO_GF&amp;index=84&amp;t=187s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 (Regression trees w illustrations)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1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11"/>
              </a:rPr>
              <a:t>https://towardsdatascience.com/ensemble-methods-bagging-boosting-and-stacking-c9214a10a205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1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12"/>
              </a:rPr>
              <a:t>https://lsjsj92.tistory.com/548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 (lightGBM, XGBoost)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1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13"/>
              </a:rPr>
              <a:t>https://www.youtube.com/watch?v=4Jz4_IOgS4c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 (XGBoost vs LightGBM ipynb)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1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14"/>
              </a:rPr>
              <a:t>https://lsjsj92.tistory.com/547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 (XGBoost)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1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15"/>
              </a:rPr>
              <a:t>https://www.youtube.com/watch?v=OtD8wVaFm6E&amp;ab_channel=StatQuestwithJoshStarmer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 (XGBoost tutorial)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1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16"/>
              </a:rPr>
              <a:t>https://www.youtube.com/watch?v=MIPkK5ZAsms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(boosting)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1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17"/>
              </a:rPr>
              <a:t>https://xgboost.readthedocs.io/en/latest/parameter.html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 (XGBoost params)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1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18"/>
              </a:rPr>
              <a:t>https://www.youtube.com/watch?v=AvWfL1Us3Kg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 (XGBoost params tuning)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1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19"/>
              </a:rPr>
              <a:t>https://www.analyticsvidhya.com/blog/2021/04/distinguish-between-tree-based-machine-learning-algorithms/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1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20"/>
              </a:rPr>
              <a:t>https://www.analyticsvidhya.com/blog/2016/04/tree-based-algorithms-complete-tutorial-scratch-in-python/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1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21"/>
              </a:rPr>
              <a:t>https://scikit-learn.org/stable/index.html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 (sklearn documentation)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3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22"/>
              </a:rPr>
              <a:t>https://www.slideshare.net/freepsw/boosting-bagging-vs-boosting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 (well-organized ensemble methods)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3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23"/>
              </a:rPr>
              <a:t>https://medium.com/geekculture/xgboost-versus-random-forest-898e42870f30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 (XGBoost vs RFR)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300" spc="-1" strike="noStrike">
              <a:latin typeface="Arial"/>
            </a:endParaRPr>
          </a:p>
        </p:txBody>
      </p:sp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318600" y="228600"/>
            <a:ext cx="8071920" cy="48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353f49"/>
                </a:solidFill>
                <a:latin typeface="Arial"/>
                <a:ea typeface="Arial"/>
              </a:rPr>
              <a:t>Popular Regression Models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44" name="Google Shape;329;p7" descr=""/>
          <p:cNvPicPr/>
          <p:nvPr/>
        </p:nvPicPr>
        <p:blipFill>
          <a:blip r:embed="rId1"/>
          <a:stretch/>
        </p:blipFill>
        <p:spPr>
          <a:xfrm>
            <a:off x="152280" y="1049040"/>
            <a:ext cx="8838720" cy="5105160"/>
          </a:xfrm>
          <a:prstGeom prst="rect">
            <a:avLst/>
          </a:prstGeom>
          <a:ln>
            <a:noFill/>
          </a:ln>
        </p:spPr>
      </p:pic>
      <p:sp>
        <p:nvSpPr>
          <p:cNvPr id="245" name="CustomShape 2"/>
          <p:cNvSpPr/>
          <p:nvPr/>
        </p:nvSpPr>
        <p:spPr>
          <a:xfrm>
            <a:off x="364320" y="6047280"/>
            <a:ext cx="8415000" cy="51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90000"/>
              </a:lnSpc>
            </a:pPr>
            <a:r>
              <a:rPr b="1" lang="en-US" sz="1200" spc="-1" strike="noStrike">
                <a:solidFill>
                  <a:srgbClr val="323f4f"/>
                </a:solidFill>
                <a:latin typeface="Arial"/>
                <a:ea typeface="Arial"/>
              </a:rPr>
              <a:t>*kaggle competition</a:t>
            </a:r>
            <a:r>
              <a:rPr b="0" lang="en-US" sz="1200" spc="-1" strike="noStrike">
                <a:solidFill>
                  <a:srgbClr val="323f4f"/>
                </a:solidFill>
                <a:latin typeface="Arial"/>
                <a:ea typeface="Arial"/>
              </a:rPr>
              <a:t>에서 가장 좋은 성능을 보여주는 모델들이 </a:t>
            </a:r>
            <a:r>
              <a:rPr b="1" lang="en-US" sz="1200" spc="-1" strike="noStrike">
                <a:solidFill>
                  <a:srgbClr val="323f4f"/>
                </a:solidFill>
                <a:latin typeface="Arial"/>
                <a:ea typeface="Arial"/>
              </a:rPr>
              <a:t>decision tree</a:t>
            </a:r>
            <a:r>
              <a:rPr b="1" lang="en-US" sz="1200" spc="-1" strike="noStrike">
                <a:solidFill>
                  <a:srgbClr val="323f4f"/>
                </a:solidFill>
                <a:latin typeface="Arial"/>
                <a:ea typeface="Arial"/>
              </a:rPr>
              <a:t>의 </a:t>
            </a:r>
            <a:r>
              <a:rPr b="1" lang="en-US" sz="1200" spc="-1" strike="noStrike">
                <a:solidFill>
                  <a:srgbClr val="323f4f"/>
                </a:solidFill>
                <a:latin typeface="Arial"/>
                <a:ea typeface="Arial"/>
              </a:rPr>
              <a:t>ensemble</a:t>
            </a:r>
            <a:r>
              <a:rPr b="0" lang="en-US" sz="1200" spc="-1" strike="noStrike">
                <a:solidFill>
                  <a:srgbClr val="323f4f"/>
                </a:solidFill>
                <a:latin typeface="Arial"/>
                <a:ea typeface="Arial"/>
              </a:rPr>
              <a:t> </a:t>
            </a:r>
            <a:r>
              <a:rPr b="0" lang="en-US" sz="1200" spc="-1" strike="noStrike">
                <a:solidFill>
                  <a:srgbClr val="323f4f"/>
                </a:solidFill>
                <a:latin typeface="Arial"/>
                <a:ea typeface="Arial"/>
              </a:rPr>
              <a:t>형태인 경우가 굉장히 많음</a:t>
            </a:r>
            <a:r>
              <a:rPr b="0" lang="en-US" sz="1200" spc="-1" strike="noStrike">
                <a:solidFill>
                  <a:srgbClr val="323f4f"/>
                </a:solidFill>
                <a:latin typeface="Arial"/>
                <a:ea typeface="Arial"/>
              </a:rPr>
              <a:t>*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2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2"/>
              </a:rPr>
              <a:t>https://www.import.io/post/how-to-win-a-kaggle-competition/</a:t>
            </a:r>
            <a:endParaRPr b="0" lang="en-US" sz="12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318600" y="228600"/>
            <a:ext cx="8071920" cy="48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323f4f"/>
                </a:solidFill>
                <a:latin typeface="Arial"/>
                <a:ea typeface="Arial"/>
              </a:rPr>
              <a:t>Decision Tree Algorithm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3588840" y="6356520"/>
            <a:ext cx="20563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fld id="{51F4393D-67F2-4581-8275-06AAEFD18007}" type="slidenum">
              <a:rPr b="0" lang="en-US" sz="800" spc="-1" strike="noStrike">
                <a:solidFill>
                  <a:srgbClr val="757070"/>
                </a:solidFill>
                <a:latin typeface="Calibri"/>
                <a:ea typeface="Calibri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248" name="CustomShape 3"/>
          <p:cNvSpPr/>
          <p:nvPr/>
        </p:nvSpPr>
        <p:spPr>
          <a:xfrm>
            <a:off x="581040" y="4551120"/>
            <a:ext cx="8071920" cy="178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310680">
              <a:lnSpc>
                <a:spcPct val="90000"/>
              </a:lnSpc>
              <a:buClr>
                <a:srgbClr val="5a6e8c"/>
              </a:buClr>
              <a:buFont typeface="Arial"/>
              <a:buChar char="-"/>
            </a:pP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각각의 분기점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(decision node)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마다 가장 </a:t>
            </a:r>
            <a:r>
              <a:rPr b="1" lang="en-US" sz="1300" spc="-1" strike="noStrike">
                <a:solidFill>
                  <a:srgbClr val="44546a"/>
                </a:solidFill>
                <a:latin typeface="Arial"/>
                <a:ea typeface="Arial"/>
              </a:rPr>
              <a:t>impurity measurement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가 낮은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splitting point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를 선택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.</a:t>
            </a:r>
            <a:endParaRPr b="0" lang="en-US" sz="1300" spc="-1" strike="noStrike">
              <a:latin typeface="Arial"/>
            </a:endParaRPr>
          </a:p>
          <a:p>
            <a:pPr marL="457200">
              <a:lnSpc>
                <a:spcPct val="90000"/>
              </a:lnSpc>
            </a:pP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사용되는 </a:t>
            </a:r>
            <a:r>
              <a:rPr b="1" lang="en-US" sz="1300" spc="-1" strike="noStrike">
                <a:solidFill>
                  <a:srgbClr val="44546a"/>
                </a:solidFill>
                <a:latin typeface="Arial"/>
                <a:ea typeface="Arial"/>
              </a:rPr>
              <a:t>impurity measurement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는 자세한 알고리즘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(ID3, C4.5, CART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등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)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에 따라 다름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.</a:t>
            </a:r>
            <a:endParaRPr b="0" lang="en-US" sz="1300" spc="-1" strike="noStrike">
              <a:latin typeface="Arial"/>
            </a:endParaRPr>
          </a:p>
          <a:p>
            <a:pPr marL="457200">
              <a:lnSpc>
                <a:spcPct val="90000"/>
              </a:lnSpc>
            </a:pP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(Information gain, Gain ratio, Gini-index, MSE, exp_loss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등등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, </a:t>
            </a:r>
            <a:r>
              <a:rPr b="1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온갖 종류의 </a:t>
            </a:r>
            <a:r>
              <a:rPr b="1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loss function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이 사용됨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)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300" spc="-1" strike="noStrike">
              <a:latin typeface="Arial"/>
            </a:endParaRPr>
          </a:p>
          <a:p>
            <a:pPr marL="457200" indent="-310680">
              <a:lnSpc>
                <a:spcPct val="90000"/>
              </a:lnSpc>
              <a:buClr>
                <a:srgbClr val="5a6e8c"/>
              </a:buClr>
              <a:buFont typeface="Arial"/>
              <a:buChar char="-"/>
            </a:pP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decision tree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의 최종 목표는 </a:t>
            </a:r>
            <a:r>
              <a:rPr b="1" lang="en-US" sz="1300" spc="-1" strike="noStrike">
                <a:solidFill>
                  <a:srgbClr val="4a86e8"/>
                </a:solidFill>
                <a:latin typeface="Arial"/>
                <a:ea typeface="Arial"/>
              </a:rPr>
              <a:t>pure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한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decision node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를 만들어서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recursion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을 종료시키는 것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.</a:t>
            </a:r>
            <a:endParaRPr b="0" lang="en-US" sz="1300" spc="-1" strike="noStrike">
              <a:latin typeface="Arial"/>
            </a:endParaRPr>
          </a:p>
          <a:p>
            <a:pPr marL="457200">
              <a:lnSpc>
                <a:spcPct val="90000"/>
              </a:lnSpc>
            </a:pP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특정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node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의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y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값이 전부 정확히 하나의 클래스 정보만 담을 때 그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node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를 </a:t>
            </a:r>
            <a:r>
              <a:rPr b="1" lang="en-US" sz="1300" spc="-1" strike="noStrike">
                <a:solidFill>
                  <a:srgbClr val="4a86e8"/>
                </a:solidFill>
                <a:latin typeface="Arial"/>
                <a:ea typeface="Arial"/>
              </a:rPr>
              <a:t>pure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하다고 정의함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.</a:t>
            </a:r>
            <a:endParaRPr b="0" lang="en-US" sz="1300" spc="-1" strike="noStrike">
              <a:latin typeface="Arial"/>
            </a:endParaRPr>
          </a:p>
          <a:p>
            <a:pPr marL="457200">
              <a:lnSpc>
                <a:spcPct val="90000"/>
              </a:lnSpc>
            </a:pPr>
            <a:endParaRPr b="0" lang="en-US" sz="1300" spc="-1" strike="noStrike">
              <a:latin typeface="Arial"/>
            </a:endParaRPr>
          </a:p>
          <a:p>
            <a:pPr marL="457200">
              <a:lnSpc>
                <a:spcPct val="90000"/>
              </a:lnSpc>
            </a:pP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현실에서는 </a:t>
            </a:r>
            <a:r>
              <a:rPr b="1" lang="en-US" sz="1300" spc="-1" strike="noStrike">
                <a:solidFill>
                  <a:srgbClr val="4a86e8"/>
                </a:solidFill>
                <a:latin typeface="Arial"/>
                <a:ea typeface="Arial"/>
              </a:rPr>
              <a:t>pure</a:t>
            </a:r>
            <a:r>
              <a:rPr b="0" lang="en-US" sz="1300" spc="-1" strike="noStrike">
                <a:solidFill>
                  <a:srgbClr val="4a86e8"/>
                </a:solidFill>
                <a:latin typeface="Arial"/>
                <a:ea typeface="Arial"/>
              </a:rPr>
              <a:t> </a:t>
            </a:r>
            <a:r>
              <a:rPr b="1" lang="en-US" sz="1300" spc="-1" strike="noStrike">
                <a:solidFill>
                  <a:srgbClr val="4a86e8"/>
                </a:solidFill>
                <a:latin typeface="Arial"/>
                <a:ea typeface="Arial"/>
              </a:rPr>
              <a:t>node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까지 내려가면 필연적으로 </a:t>
            </a:r>
            <a:r>
              <a:rPr b="1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overfitting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이 발생하기 때문에 구체적인 구현에 따라 더 일찍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recursion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을 종료시키게 됨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.</a:t>
            </a:r>
            <a:endParaRPr b="0" lang="en-US" sz="1300" spc="-1" strike="noStrike">
              <a:latin typeface="Arial"/>
            </a:endParaRPr>
          </a:p>
        </p:txBody>
      </p:sp>
      <p:grpSp>
        <p:nvGrpSpPr>
          <p:cNvPr id="249" name="Group 4"/>
          <p:cNvGrpSpPr/>
          <p:nvPr/>
        </p:nvGrpSpPr>
        <p:grpSpPr>
          <a:xfrm>
            <a:off x="1361520" y="1068840"/>
            <a:ext cx="7098840" cy="3481920"/>
            <a:chOff x="1361520" y="1068840"/>
            <a:chExt cx="7098840" cy="3481920"/>
          </a:xfrm>
        </p:grpSpPr>
        <p:grpSp>
          <p:nvGrpSpPr>
            <p:cNvPr id="250" name="Group 5"/>
            <p:cNvGrpSpPr/>
            <p:nvPr/>
          </p:nvGrpSpPr>
          <p:grpSpPr>
            <a:xfrm>
              <a:off x="1361520" y="1068840"/>
              <a:ext cx="5845320" cy="3481920"/>
              <a:chOff x="1361520" y="1068840"/>
              <a:chExt cx="5845320" cy="3481920"/>
            </a:xfrm>
          </p:grpSpPr>
          <p:pic>
            <p:nvPicPr>
              <p:cNvPr id="251" name="Google Shape;362;p9" descr=""/>
              <p:cNvPicPr/>
              <p:nvPr/>
            </p:nvPicPr>
            <p:blipFill>
              <a:blip r:embed="rId1"/>
              <a:stretch/>
            </p:blipFill>
            <p:spPr>
              <a:xfrm>
                <a:off x="1361520" y="1068840"/>
                <a:ext cx="5845320" cy="348192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52" name="CustomShape 6"/>
              <p:cNvSpPr/>
              <p:nvPr/>
            </p:nvSpPr>
            <p:spPr>
              <a:xfrm>
                <a:off x="1962360" y="1304280"/>
                <a:ext cx="1104840" cy="2762640"/>
              </a:xfrm>
              <a:prstGeom prst="ellipse">
                <a:avLst/>
              </a:prstGeom>
              <a:noFill/>
              <a:ln w="9360">
                <a:solidFill>
                  <a:srgbClr val="25cbd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3" name="CustomShape 7"/>
              <p:cNvSpPr/>
              <p:nvPr/>
            </p:nvSpPr>
            <p:spPr>
              <a:xfrm>
                <a:off x="6442200" y="2261520"/>
                <a:ext cx="616680" cy="591480"/>
              </a:xfrm>
              <a:prstGeom prst="ellipse">
                <a:avLst/>
              </a:prstGeom>
              <a:noFill/>
              <a:ln w="9360">
                <a:solidFill>
                  <a:srgbClr val="25cbd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4" name="CustomShape 8"/>
              <p:cNvSpPr/>
              <p:nvPr/>
            </p:nvSpPr>
            <p:spPr>
              <a:xfrm>
                <a:off x="5968440" y="3200400"/>
                <a:ext cx="616680" cy="591480"/>
              </a:xfrm>
              <a:prstGeom prst="ellipse">
                <a:avLst/>
              </a:prstGeom>
              <a:noFill/>
              <a:ln w="9360">
                <a:solidFill>
                  <a:srgbClr val="25cbd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5" name="CustomShape 9"/>
              <p:cNvSpPr/>
              <p:nvPr/>
            </p:nvSpPr>
            <p:spPr>
              <a:xfrm>
                <a:off x="3294360" y="2853360"/>
                <a:ext cx="1104840" cy="1104840"/>
              </a:xfrm>
              <a:prstGeom prst="ellipse">
                <a:avLst/>
              </a:prstGeom>
              <a:noFill/>
              <a:ln w="9360">
                <a:solidFill>
                  <a:srgbClr val="25cbd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6" name="CustomShape 10"/>
              <p:cNvSpPr/>
              <p:nvPr/>
            </p:nvSpPr>
            <p:spPr>
              <a:xfrm>
                <a:off x="3111120" y="1452600"/>
                <a:ext cx="1287720" cy="1222920"/>
              </a:xfrm>
              <a:prstGeom prst="ellipse">
                <a:avLst/>
              </a:prstGeom>
              <a:noFill/>
              <a:ln w="9360">
                <a:solidFill>
                  <a:schemeClr val="accent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7" name="CustomShape 11"/>
              <p:cNvSpPr/>
              <p:nvPr/>
            </p:nvSpPr>
            <p:spPr>
              <a:xfrm>
                <a:off x="5149440" y="3200400"/>
                <a:ext cx="616680" cy="529920"/>
              </a:xfrm>
              <a:prstGeom prst="ellipse">
                <a:avLst/>
              </a:prstGeom>
              <a:noFill/>
              <a:ln w="9360">
                <a:solidFill>
                  <a:schemeClr val="accent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58" name="CustomShape 12"/>
            <p:cNvSpPr/>
            <p:nvPr/>
          </p:nvSpPr>
          <p:spPr>
            <a:xfrm>
              <a:off x="3116880" y="1314360"/>
              <a:ext cx="360" cy="2782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9" name="CustomShape 13"/>
            <p:cNvSpPr/>
            <p:nvPr/>
          </p:nvSpPr>
          <p:spPr>
            <a:xfrm rot="10800000">
              <a:off x="3225600" y="1423080"/>
              <a:ext cx="2713320" cy="216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0" name="CustomShape 14"/>
            <p:cNvSpPr/>
            <p:nvPr/>
          </p:nvSpPr>
          <p:spPr>
            <a:xfrm flipH="1">
              <a:off x="3116880" y="2774520"/>
              <a:ext cx="1450080" cy="25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ff99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1" name="CustomShape 15"/>
            <p:cNvSpPr/>
            <p:nvPr/>
          </p:nvSpPr>
          <p:spPr>
            <a:xfrm flipH="1">
              <a:off x="4655880" y="2705400"/>
              <a:ext cx="828720" cy="78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accent2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" name="CustomShape 16"/>
            <p:cNvSpPr/>
            <p:nvPr/>
          </p:nvSpPr>
          <p:spPr>
            <a:xfrm>
              <a:off x="5484960" y="2379960"/>
              <a:ext cx="759600" cy="480240"/>
            </a:xfrm>
            <a:prstGeom prst="ellipse">
              <a:avLst/>
            </a:prstGeom>
            <a:noFill/>
            <a:ln w="28440">
              <a:solidFill>
                <a:schemeClr val="accent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3" name="CustomShape 17"/>
            <p:cNvSpPr/>
            <p:nvPr/>
          </p:nvSpPr>
          <p:spPr>
            <a:xfrm>
              <a:off x="5938920" y="1482120"/>
              <a:ext cx="828720" cy="480240"/>
            </a:xfrm>
            <a:prstGeom prst="ellipse">
              <a:avLst/>
            </a:prstGeom>
            <a:noFill/>
            <a:ln w="2844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4" name="CustomShape 18"/>
            <p:cNvSpPr/>
            <p:nvPr/>
          </p:nvSpPr>
          <p:spPr>
            <a:xfrm rot="10800000">
              <a:off x="5458320" y="3730680"/>
              <a:ext cx="1339200" cy="428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a86e8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5" name="CustomShape 19"/>
            <p:cNvSpPr/>
            <p:nvPr/>
          </p:nvSpPr>
          <p:spPr>
            <a:xfrm>
              <a:off x="6797520" y="3958560"/>
              <a:ext cx="1015920" cy="396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/>
            <a:p>
              <a:pPr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4a86e8"/>
                  </a:solidFill>
                  <a:latin typeface="Arial"/>
                  <a:ea typeface="Arial"/>
                </a:rPr>
                <a:t>pure node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266" name="CustomShape 20"/>
            <p:cNvSpPr/>
            <p:nvPr/>
          </p:nvSpPr>
          <p:spPr>
            <a:xfrm>
              <a:off x="6750720" y="1177560"/>
              <a:ext cx="1401120" cy="609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/>
            <a:p>
              <a:pPr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decision node</a:t>
              </a:r>
              <a:endParaRPr b="0" lang="en-US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&amp; internal node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267" name="CustomShape 21"/>
            <p:cNvSpPr/>
            <p:nvPr/>
          </p:nvSpPr>
          <p:spPr>
            <a:xfrm>
              <a:off x="7059240" y="2261520"/>
              <a:ext cx="1401120" cy="396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/>
            <a:p>
              <a:pPr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leaf node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268" name="CustomShape 22"/>
            <p:cNvSpPr/>
            <p:nvPr/>
          </p:nvSpPr>
          <p:spPr>
            <a:xfrm>
              <a:off x="2031120" y="1199160"/>
              <a:ext cx="295920" cy="350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/>
            <a:p>
              <a:pPr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25cbd3"/>
                  </a:solidFill>
                  <a:latin typeface="Arial"/>
                  <a:ea typeface="Arial"/>
                </a:rPr>
                <a:t>1</a:t>
              </a:r>
              <a:endParaRPr b="0" lang="en-US" sz="1100" spc="-1" strike="noStrike">
                <a:latin typeface="Arial"/>
              </a:endParaRPr>
            </a:p>
          </p:txBody>
        </p:sp>
        <p:sp>
          <p:nvSpPr>
            <p:cNvPr id="269" name="CustomShape 23"/>
            <p:cNvSpPr/>
            <p:nvPr/>
          </p:nvSpPr>
          <p:spPr>
            <a:xfrm>
              <a:off x="6965280" y="2567880"/>
              <a:ext cx="295920" cy="350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/>
            <a:p>
              <a:pPr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25cbd3"/>
                  </a:solidFill>
                  <a:latin typeface="Arial"/>
                  <a:ea typeface="Arial"/>
                </a:rPr>
                <a:t>1</a:t>
              </a:r>
              <a:endParaRPr b="0" lang="en-US" sz="1100" spc="-1" strike="noStrike">
                <a:latin typeface="Arial"/>
              </a:endParaRPr>
            </a:p>
          </p:txBody>
        </p:sp>
        <p:sp>
          <p:nvSpPr>
            <p:cNvPr id="270" name="CustomShape 24"/>
            <p:cNvSpPr/>
            <p:nvPr/>
          </p:nvSpPr>
          <p:spPr>
            <a:xfrm>
              <a:off x="6412680" y="3702960"/>
              <a:ext cx="295920" cy="350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/>
            <a:p>
              <a:pPr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25cbd3"/>
                  </a:solidFill>
                  <a:latin typeface="Arial"/>
                  <a:ea typeface="Arial"/>
                </a:rPr>
                <a:t>2</a:t>
              </a:r>
              <a:endParaRPr b="0" lang="en-US" sz="1100" spc="-1" strike="noStrike">
                <a:latin typeface="Arial"/>
              </a:endParaRPr>
            </a:p>
          </p:txBody>
        </p:sp>
        <p:sp>
          <p:nvSpPr>
            <p:cNvPr id="271" name="CustomShape 25"/>
            <p:cNvSpPr/>
            <p:nvPr/>
          </p:nvSpPr>
          <p:spPr>
            <a:xfrm>
              <a:off x="4270320" y="3702960"/>
              <a:ext cx="295920" cy="350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/>
            <a:p>
              <a:pPr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25cbd3"/>
                  </a:solidFill>
                  <a:latin typeface="Arial"/>
                  <a:ea typeface="Arial"/>
                </a:rPr>
                <a:t>2</a:t>
              </a:r>
              <a:endParaRPr b="0" lang="en-US" sz="1100" spc="-1" strike="noStrike">
                <a:latin typeface="Arial"/>
              </a:endParaRPr>
            </a:p>
          </p:txBody>
        </p:sp>
      </p:grpSp>
      <p:sp>
        <p:nvSpPr>
          <p:cNvPr id="272" name="CustomShape 26"/>
          <p:cNvSpPr/>
          <p:nvPr/>
        </p:nvSpPr>
        <p:spPr>
          <a:xfrm rot="10800000">
            <a:off x="7305480" y="3958560"/>
            <a:ext cx="554760" cy="1104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86e8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27"/>
          <p:cNvSpPr/>
          <p:nvPr/>
        </p:nvSpPr>
        <p:spPr>
          <a:xfrm rot="10800000">
            <a:off x="7024320" y="3978360"/>
            <a:ext cx="438120" cy="481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86e8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28"/>
          <p:cNvSpPr/>
          <p:nvPr/>
        </p:nvSpPr>
        <p:spPr>
          <a:xfrm>
            <a:off x="394560" y="770760"/>
            <a:ext cx="75286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n-US" sz="1400" spc="-1" strike="noStrike">
                <a:solidFill>
                  <a:srgbClr val="353f49"/>
                </a:solidFill>
                <a:latin typeface="Arial"/>
                <a:ea typeface="Arial"/>
              </a:rPr>
              <a:t># Greedy Algorithm # Recursive Algorithm # Binary Search Tree (in </a:t>
            </a:r>
            <a:r>
              <a:rPr b="1" lang="en-US" sz="1400" spc="-1" strike="noStrike">
                <a:solidFill>
                  <a:srgbClr val="353f49"/>
                </a:solidFill>
                <a:latin typeface="Arial"/>
                <a:ea typeface="Arial"/>
              </a:rPr>
              <a:t>sklearn </a:t>
            </a:r>
            <a:r>
              <a:rPr b="0" lang="en-US" sz="1400" spc="-1" strike="noStrike">
                <a:solidFill>
                  <a:srgbClr val="353f49"/>
                </a:solidFill>
                <a:latin typeface="Arial"/>
                <a:ea typeface="Arial"/>
              </a:rPr>
              <a:t>implementation)</a:t>
            </a:r>
            <a:endParaRPr b="0" lang="en-US" sz="1400" spc="-1" strike="noStrike">
              <a:latin typeface="Arial"/>
            </a:endParaRPr>
          </a:p>
          <a:p>
            <a:pPr algn="r">
              <a:lnSpc>
                <a:spcPct val="90000"/>
              </a:lnSpc>
            </a:pPr>
            <a:endParaRPr b="0" lang="en-US" sz="1400" spc="-1" strike="noStrike">
              <a:latin typeface="Arial"/>
            </a:endParaRPr>
          </a:p>
          <a:p>
            <a:pPr algn="r">
              <a:lnSpc>
                <a:spcPct val="9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318600" y="228600"/>
            <a:ext cx="8071920" cy="48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323f4f"/>
                </a:solidFill>
                <a:latin typeface="Arial"/>
                <a:ea typeface="Arial"/>
              </a:rPr>
              <a:t>Decision Tree Algorithm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261720" y="6356520"/>
            <a:ext cx="2770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3"/>
          <p:cNvSpPr/>
          <p:nvPr/>
        </p:nvSpPr>
        <p:spPr>
          <a:xfrm>
            <a:off x="3588840" y="6356520"/>
            <a:ext cx="20563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fld id="{F3DA4440-0207-4032-8AB0-07323BC933EA}" type="slidenum">
              <a:rPr b="0" lang="en-US" sz="800" spc="-1" strike="noStrike">
                <a:solidFill>
                  <a:srgbClr val="757070"/>
                </a:solidFill>
                <a:latin typeface="Calibri"/>
                <a:ea typeface="Calibri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278" name="CustomShape 4"/>
          <p:cNvSpPr/>
          <p:nvPr/>
        </p:nvSpPr>
        <p:spPr>
          <a:xfrm>
            <a:off x="581040" y="4551120"/>
            <a:ext cx="8071920" cy="178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310680">
              <a:lnSpc>
                <a:spcPct val="90000"/>
              </a:lnSpc>
              <a:buClr>
                <a:srgbClr val="5a6e8c"/>
              </a:buClr>
              <a:buFont typeface="Arial"/>
              <a:buChar char="-"/>
            </a:pP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각각의 분기점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(decision node)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마다 가장 </a:t>
            </a:r>
            <a:r>
              <a:rPr b="1" lang="en-US" sz="1300" spc="-1" strike="noStrike">
                <a:solidFill>
                  <a:srgbClr val="44546a"/>
                </a:solidFill>
                <a:latin typeface="Arial"/>
                <a:ea typeface="Arial"/>
              </a:rPr>
              <a:t>impurity measurement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가 낮은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splitting point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를 선택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.</a:t>
            </a:r>
            <a:endParaRPr b="0" lang="en-US" sz="1300" spc="-1" strike="noStrike">
              <a:latin typeface="Arial"/>
            </a:endParaRPr>
          </a:p>
          <a:p>
            <a:pPr marL="457200">
              <a:lnSpc>
                <a:spcPct val="90000"/>
              </a:lnSpc>
            </a:pP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사용되는 </a:t>
            </a:r>
            <a:r>
              <a:rPr b="1" lang="en-US" sz="1300" spc="-1" strike="noStrike">
                <a:solidFill>
                  <a:srgbClr val="44546a"/>
                </a:solidFill>
                <a:latin typeface="Arial"/>
                <a:ea typeface="Arial"/>
              </a:rPr>
              <a:t>impurity measurement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는 자세한 알고리즘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(ID3, C4.5, CART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등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)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에 따라 다름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.</a:t>
            </a:r>
            <a:endParaRPr b="0" lang="en-US" sz="1300" spc="-1" strike="noStrike">
              <a:latin typeface="Arial"/>
            </a:endParaRPr>
          </a:p>
          <a:p>
            <a:pPr marL="457200">
              <a:lnSpc>
                <a:spcPct val="90000"/>
              </a:lnSpc>
            </a:pP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(Information gain, Gain ratio, Gini-index, MSE, exp_loss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등등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, </a:t>
            </a:r>
            <a:r>
              <a:rPr b="1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온갖 종류의 </a:t>
            </a:r>
            <a:r>
              <a:rPr b="1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loss function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이 사용됨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)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300" spc="-1" strike="noStrike">
              <a:latin typeface="Arial"/>
            </a:endParaRPr>
          </a:p>
          <a:p>
            <a:pPr marL="457200" indent="-310680">
              <a:lnSpc>
                <a:spcPct val="90000"/>
              </a:lnSpc>
              <a:buClr>
                <a:srgbClr val="5a6e8c"/>
              </a:buClr>
              <a:buFont typeface="Arial"/>
              <a:buChar char="-"/>
            </a:pP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decision tree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의 최종 목표는 </a:t>
            </a:r>
            <a:r>
              <a:rPr b="1" lang="en-US" sz="1300" spc="-1" strike="noStrike">
                <a:solidFill>
                  <a:srgbClr val="4a86e8"/>
                </a:solidFill>
                <a:latin typeface="Arial"/>
                <a:ea typeface="Arial"/>
              </a:rPr>
              <a:t>pure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한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decision node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를 만들어서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recursion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을 종료시키는 것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.</a:t>
            </a:r>
            <a:endParaRPr b="0" lang="en-US" sz="1300" spc="-1" strike="noStrike">
              <a:latin typeface="Arial"/>
            </a:endParaRPr>
          </a:p>
          <a:p>
            <a:pPr marL="457200">
              <a:lnSpc>
                <a:spcPct val="90000"/>
              </a:lnSpc>
            </a:pP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특정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node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의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y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값이 전부 정확히 하나의 클래스 정보만 담을 때 그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node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를 </a:t>
            </a:r>
            <a:r>
              <a:rPr b="1" lang="en-US" sz="1300" spc="-1" strike="noStrike">
                <a:solidFill>
                  <a:srgbClr val="4a86e8"/>
                </a:solidFill>
                <a:latin typeface="Arial"/>
                <a:ea typeface="Arial"/>
              </a:rPr>
              <a:t>pure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하다고 정의함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.</a:t>
            </a:r>
            <a:endParaRPr b="0" lang="en-US" sz="1300" spc="-1" strike="noStrike">
              <a:latin typeface="Arial"/>
            </a:endParaRPr>
          </a:p>
          <a:p>
            <a:pPr marL="457200">
              <a:lnSpc>
                <a:spcPct val="90000"/>
              </a:lnSpc>
            </a:pPr>
            <a:endParaRPr b="0" lang="en-US" sz="1300" spc="-1" strike="noStrike">
              <a:latin typeface="Arial"/>
            </a:endParaRPr>
          </a:p>
          <a:p>
            <a:pPr marL="457200">
              <a:lnSpc>
                <a:spcPct val="90000"/>
              </a:lnSpc>
            </a:pP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현실에서는 </a:t>
            </a:r>
            <a:r>
              <a:rPr b="1" lang="en-US" sz="1300" spc="-1" strike="noStrike">
                <a:solidFill>
                  <a:srgbClr val="4a86e8"/>
                </a:solidFill>
                <a:latin typeface="Arial"/>
                <a:ea typeface="Arial"/>
              </a:rPr>
              <a:t>pure</a:t>
            </a:r>
            <a:r>
              <a:rPr b="0" lang="en-US" sz="1300" spc="-1" strike="noStrike">
                <a:solidFill>
                  <a:srgbClr val="4a86e8"/>
                </a:solidFill>
                <a:latin typeface="Arial"/>
                <a:ea typeface="Arial"/>
              </a:rPr>
              <a:t> </a:t>
            </a:r>
            <a:r>
              <a:rPr b="1" lang="en-US" sz="1300" spc="-1" strike="noStrike">
                <a:solidFill>
                  <a:srgbClr val="4a86e8"/>
                </a:solidFill>
                <a:latin typeface="Arial"/>
                <a:ea typeface="Arial"/>
              </a:rPr>
              <a:t>node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까지 내려가면 필연적으로 </a:t>
            </a:r>
            <a:r>
              <a:rPr b="1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overfitting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이 발생하기 때문에 구체적인 구현에 따라 더 일찍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recursion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을 종료시키게 됨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.</a:t>
            </a:r>
            <a:endParaRPr b="0" lang="en-US" sz="1300" spc="-1" strike="noStrike">
              <a:latin typeface="Arial"/>
            </a:endParaRPr>
          </a:p>
        </p:txBody>
      </p:sp>
      <p:grpSp>
        <p:nvGrpSpPr>
          <p:cNvPr id="279" name="Group 5"/>
          <p:cNvGrpSpPr/>
          <p:nvPr/>
        </p:nvGrpSpPr>
        <p:grpSpPr>
          <a:xfrm>
            <a:off x="1361520" y="1068840"/>
            <a:ext cx="7098840" cy="3481920"/>
            <a:chOff x="1361520" y="1068840"/>
            <a:chExt cx="7098840" cy="3481920"/>
          </a:xfrm>
        </p:grpSpPr>
        <p:grpSp>
          <p:nvGrpSpPr>
            <p:cNvPr id="280" name="Group 6"/>
            <p:cNvGrpSpPr/>
            <p:nvPr/>
          </p:nvGrpSpPr>
          <p:grpSpPr>
            <a:xfrm>
              <a:off x="1361520" y="1068840"/>
              <a:ext cx="5845320" cy="3481920"/>
              <a:chOff x="1361520" y="1068840"/>
              <a:chExt cx="5845320" cy="3481920"/>
            </a:xfrm>
          </p:grpSpPr>
          <p:pic>
            <p:nvPicPr>
              <p:cNvPr id="281" name="Google Shape;362;p9" descr=""/>
              <p:cNvPicPr/>
              <p:nvPr/>
            </p:nvPicPr>
            <p:blipFill>
              <a:blip r:embed="rId1"/>
              <a:stretch/>
            </p:blipFill>
            <p:spPr>
              <a:xfrm>
                <a:off x="1361520" y="1068840"/>
                <a:ext cx="5845320" cy="348192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82" name="CustomShape 7"/>
              <p:cNvSpPr/>
              <p:nvPr/>
            </p:nvSpPr>
            <p:spPr>
              <a:xfrm>
                <a:off x="1962360" y="1304280"/>
                <a:ext cx="1104840" cy="2762640"/>
              </a:xfrm>
              <a:prstGeom prst="ellipse">
                <a:avLst/>
              </a:prstGeom>
              <a:noFill/>
              <a:ln w="9360">
                <a:solidFill>
                  <a:srgbClr val="25cbd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3" name="CustomShape 8"/>
              <p:cNvSpPr/>
              <p:nvPr/>
            </p:nvSpPr>
            <p:spPr>
              <a:xfrm>
                <a:off x="6442200" y="2261520"/>
                <a:ext cx="616680" cy="591480"/>
              </a:xfrm>
              <a:prstGeom prst="ellipse">
                <a:avLst/>
              </a:prstGeom>
              <a:noFill/>
              <a:ln w="9360">
                <a:solidFill>
                  <a:srgbClr val="25cbd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4" name="CustomShape 9"/>
              <p:cNvSpPr/>
              <p:nvPr/>
            </p:nvSpPr>
            <p:spPr>
              <a:xfrm>
                <a:off x="5968440" y="3200400"/>
                <a:ext cx="616680" cy="591480"/>
              </a:xfrm>
              <a:prstGeom prst="ellipse">
                <a:avLst/>
              </a:prstGeom>
              <a:noFill/>
              <a:ln w="9360">
                <a:solidFill>
                  <a:srgbClr val="25cbd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5" name="CustomShape 10"/>
              <p:cNvSpPr/>
              <p:nvPr/>
            </p:nvSpPr>
            <p:spPr>
              <a:xfrm>
                <a:off x="3294360" y="2853360"/>
                <a:ext cx="1104840" cy="1104840"/>
              </a:xfrm>
              <a:prstGeom prst="ellipse">
                <a:avLst/>
              </a:prstGeom>
              <a:noFill/>
              <a:ln w="9360">
                <a:solidFill>
                  <a:srgbClr val="25cbd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6" name="CustomShape 11"/>
              <p:cNvSpPr/>
              <p:nvPr/>
            </p:nvSpPr>
            <p:spPr>
              <a:xfrm>
                <a:off x="3111120" y="1452600"/>
                <a:ext cx="1287720" cy="1222920"/>
              </a:xfrm>
              <a:prstGeom prst="ellipse">
                <a:avLst/>
              </a:prstGeom>
              <a:noFill/>
              <a:ln w="9360">
                <a:solidFill>
                  <a:schemeClr val="accent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7" name="CustomShape 12"/>
              <p:cNvSpPr/>
              <p:nvPr/>
            </p:nvSpPr>
            <p:spPr>
              <a:xfrm>
                <a:off x="5149440" y="3200400"/>
                <a:ext cx="616680" cy="529920"/>
              </a:xfrm>
              <a:prstGeom prst="ellipse">
                <a:avLst/>
              </a:prstGeom>
              <a:noFill/>
              <a:ln w="9360">
                <a:solidFill>
                  <a:schemeClr val="accent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88" name="CustomShape 13"/>
            <p:cNvSpPr/>
            <p:nvPr/>
          </p:nvSpPr>
          <p:spPr>
            <a:xfrm>
              <a:off x="3116880" y="1314360"/>
              <a:ext cx="360" cy="2782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9" name="CustomShape 14"/>
            <p:cNvSpPr/>
            <p:nvPr/>
          </p:nvSpPr>
          <p:spPr>
            <a:xfrm rot="10800000">
              <a:off x="3225600" y="1423080"/>
              <a:ext cx="2713320" cy="216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0" name="CustomShape 15"/>
            <p:cNvSpPr/>
            <p:nvPr/>
          </p:nvSpPr>
          <p:spPr>
            <a:xfrm flipH="1">
              <a:off x="3116880" y="2774520"/>
              <a:ext cx="1450080" cy="25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ff99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1" name="CustomShape 16"/>
            <p:cNvSpPr/>
            <p:nvPr/>
          </p:nvSpPr>
          <p:spPr>
            <a:xfrm flipH="1">
              <a:off x="4655880" y="2705400"/>
              <a:ext cx="828720" cy="78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accent2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2" name="CustomShape 17"/>
            <p:cNvSpPr/>
            <p:nvPr/>
          </p:nvSpPr>
          <p:spPr>
            <a:xfrm>
              <a:off x="5484960" y="2379960"/>
              <a:ext cx="759600" cy="480240"/>
            </a:xfrm>
            <a:prstGeom prst="ellipse">
              <a:avLst/>
            </a:prstGeom>
            <a:noFill/>
            <a:ln w="28440">
              <a:solidFill>
                <a:schemeClr val="accent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3" name="CustomShape 18"/>
            <p:cNvSpPr/>
            <p:nvPr/>
          </p:nvSpPr>
          <p:spPr>
            <a:xfrm>
              <a:off x="5938920" y="1482120"/>
              <a:ext cx="828720" cy="480240"/>
            </a:xfrm>
            <a:prstGeom prst="ellipse">
              <a:avLst/>
            </a:prstGeom>
            <a:noFill/>
            <a:ln w="2844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4" name="CustomShape 19"/>
            <p:cNvSpPr/>
            <p:nvPr/>
          </p:nvSpPr>
          <p:spPr>
            <a:xfrm rot="10800000">
              <a:off x="5458320" y="3730680"/>
              <a:ext cx="1339200" cy="428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a86e8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5" name="CustomShape 20"/>
            <p:cNvSpPr/>
            <p:nvPr/>
          </p:nvSpPr>
          <p:spPr>
            <a:xfrm>
              <a:off x="6797520" y="3958560"/>
              <a:ext cx="1015920" cy="396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/>
            <a:p>
              <a:pPr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4a86e8"/>
                  </a:solidFill>
                  <a:latin typeface="Arial"/>
                  <a:ea typeface="Arial"/>
                </a:rPr>
                <a:t>pure node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296" name="CustomShape 21"/>
            <p:cNvSpPr/>
            <p:nvPr/>
          </p:nvSpPr>
          <p:spPr>
            <a:xfrm>
              <a:off x="6750720" y="1177560"/>
              <a:ext cx="1401120" cy="609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/>
            <a:p>
              <a:pPr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decision node</a:t>
              </a:r>
              <a:endParaRPr b="0" lang="en-US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&amp; internal node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297" name="CustomShape 22"/>
            <p:cNvSpPr/>
            <p:nvPr/>
          </p:nvSpPr>
          <p:spPr>
            <a:xfrm>
              <a:off x="7059240" y="2261520"/>
              <a:ext cx="1401120" cy="396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/>
            <a:p>
              <a:pPr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leaf node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298" name="CustomShape 23"/>
            <p:cNvSpPr/>
            <p:nvPr/>
          </p:nvSpPr>
          <p:spPr>
            <a:xfrm>
              <a:off x="2031120" y="1199160"/>
              <a:ext cx="295920" cy="350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/>
            <a:p>
              <a:pPr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25cbd3"/>
                  </a:solidFill>
                  <a:latin typeface="Arial"/>
                  <a:ea typeface="Arial"/>
                </a:rPr>
                <a:t>1</a:t>
              </a:r>
              <a:endParaRPr b="0" lang="en-US" sz="1100" spc="-1" strike="noStrike">
                <a:latin typeface="Arial"/>
              </a:endParaRPr>
            </a:p>
          </p:txBody>
        </p:sp>
        <p:sp>
          <p:nvSpPr>
            <p:cNvPr id="299" name="CustomShape 24"/>
            <p:cNvSpPr/>
            <p:nvPr/>
          </p:nvSpPr>
          <p:spPr>
            <a:xfrm>
              <a:off x="6965280" y="2567880"/>
              <a:ext cx="295920" cy="350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/>
            <a:p>
              <a:pPr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25cbd3"/>
                  </a:solidFill>
                  <a:latin typeface="Arial"/>
                  <a:ea typeface="Arial"/>
                </a:rPr>
                <a:t>1</a:t>
              </a:r>
              <a:endParaRPr b="0" lang="en-US" sz="1100" spc="-1" strike="noStrike">
                <a:latin typeface="Arial"/>
              </a:endParaRPr>
            </a:p>
          </p:txBody>
        </p:sp>
        <p:sp>
          <p:nvSpPr>
            <p:cNvPr id="300" name="CustomShape 25"/>
            <p:cNvSpPr/>
            <p:nvPr/>
          </p:nvSpPr>
          <p:spPr>
            <a:xfrm>
              <a:off x="6412680" y="3702960"/>
              <a:ext cx="295920" cy="350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/>
            <a:p>
              <a:pPr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25cbd3"/>
                  </a:solidFill>
                  <a:latin typeface="Arial"/>
                  <a:ea typeface="Arial"/>
                </a:rPr>
                <a:t>2</a:t>
              </a:r>
              <a:endParaRPr b="0" lang="en-US" sz="1100" spc="-1" strike="noStrike">
                <a:latin typeface="Arial"/>
              </a:endParaRPr>
            </a:p>
          </p:txBody>
        </p:sp>
        <p:sp>
          <p:nvSpPr>
            <p:cNvPr id="301" name="CustomShape 26"/>
            <p:cNvSpPr/>
            <p:nvPr/>
          </p:nvSpPr>
          <p:spPr>
            <a:xfrm>
              <a:off x="4270320" y="3702960"/>
              <a:ext cx="295920" cy="350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/>
            <a:p>
              <a:pPr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25cbd3"/>
                  </a:solidFill>
                  <a:latin typeface="Arial"/>
                  <a:ea typeface="Arial"/>
                </a:rPr>
                <a:t>2</a:t>
              </a:r>
              <a:endParaRPr b="0" lang="en-US" sz="1100" spc="-1" strike="noStrike">
                <a:latin typeface="Arial"/>
              </a:endParaRPr>
            </a:p>
          </p:txBody>
        </p:sp>
      </p:grpSp>
      <p:sp>
        <p:nvSpPr>
          <p:cNvPr id="302" name="CustomShape 27"/>
          <p:cNvSpPr/>
          <p:nvPr/>
        </p:nvSpPr>
        <p:spPr>
          <a:xfrm rot="10800000">
            <a:off x="7305480" y="3958560"/>
            <a:ext cx="554760" cy="1104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86e8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28"/>
          <p:cNvSpPr/>
          <p:nvPr/>
        </p:nvSpPr>
        <p:spPr>
          <a:xfrm rot="10800000">
            <a:off x="7024320" y="3978360"/>
            <a:ext cx="438120" cy="481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86e8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29"/>
          <p:cNvSpPr/>
          <p:nvPr/>
        </p:nvSpPr>
        <p:spPr>
          <a:xfrm>
            <a:off x="394560" y="770760"/>
            <a:ext cx="75286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n-US" sz="1400" spc="-1" strike="noStrike">
                <a:solidFill>
                  <a:srgbClr val="353f49"/>
                </a:solidFill>
                <a:latin typeface="Arial"/>
                <a:ea typeface="Arial"/>
              </a:rPr>
              <a:t># Greedy Algorithm # Recursive Algorithm # Binary Search Tree (in </a:t>
            </a:r>
            <a:r>
              <a:rPr b="1" lang="en-US" sz="1400" spc="-1" strike="noStrike">
                <a:solidFill>
                  <a:srgbClr val="353f49"/>
                </a:solidFill>
                <a:latin typeface="Arial"/>
                <a:ea typeface="Arial"/>
              </a:rPr>
              <a:t>sklearn </a:t>
            </a:r>
            <a:r>
              <a:rPr b="0" lang="en-US" sz="1400" spc="-1" strike="noStrike">
                <a:solidFill>
                  <a:srgbClr val="353f49"/>
                </a:solidFill>
                <a:latin typeface="Arial"/>
                <a:ea typeface="Arial"/>
              </a:rPr>
              <a:t>implementation)</a:t>
            </a:r>
            <a:endParaRPr b="0" lang="en-US" sz="1400" spc="-1" strike="noStrike">
              <a:latin typeface="Arial"/>
            </a:endParaRPr>
          </a:p>
          <a:p>
            <a:pPr algn="r">
              <a:lnSpc>
                <a:spcPct val="90000"/>
              </a:lnSpc>
            </a:pPr>
            <a:endParaRPr b="0" lang="en-US" sz="1400" spc="-1" strike="noStrike">
              <a:latin typeface="Arial"/>
            </a:endParaRPr>
          </a:p>
          <a:p>
            <a:pPr algn="r">
              <a:lnSpc>
                <a:spcPct val="9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318600" y="228600"/>
            <a:ext cx="8071920" cy="48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323f4f"/>
                </a:solidFill>
                <a:latin typeface="Arial"/>
                <a:ea typeface="Arial"/>
              </a:rPr>
              <a:t>Decision Tree (Regression Tree)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6" name="CustomShape 2"/>
          <p:cNvSpPr/>
          <p:nvPr/>
        </p:nvSpPr>
        <p:spPr>
          <a:xfrm>
            <a:off x="261720" y="6356520"/>
            <a:ext cx="2770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3"/>
          <p:cNvSpPr/>
          <p:nvPr/>
        </p:nvSpPr>
        <p:spPr>
          <a:xfrm>
            <a:off x="3588840" y="6356520"/>
            <a:ext cx="20563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fld id="{ACFC0526-D71A-4622-8CD5-E58192FB7384}" type="slidenum">
              <a:rPr b="0" lang="en-US" sz="800" spc="-1" strike="noStrike">
                <a:solidFill>
                  <a:srgbClr val="757070"/>
                </a:solidFill>
                <a:latin typeface="Calibri"/>
                <a:ea typeface="Calibri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308" name="CustomShape 4"/>
          <p:cNvSpPr/>
          <p:nvPr/>
        </p:nvSpPr>
        <p:spPr>
          <a:xfrm>
            <a:off x="345240" y="4661640"/>
            <a:ext cx="8453520" cy="3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90000"/>
              </a:lnSpc>
            </a:pPr>
            <a:r>
              <a:rPr b="1" lang="en-US" sz="1300" spc="-1" strike="noStrike">
                <a:solidFill>
                  <a:srgbClr val="353f49"/>
                </a:solidFill>
                <a:latin typeface="Arial"/>
                <a:ea typeface="Arial"/>
              </a:rPr>
              <a:t>Decision Tree</a:t>
            </a:r>
            <a:r>
              <a:rPr b="0" lang="en-US" sz="1300" spc="-1" strike="noStrike">
                <a:solidFill>
                  <a:srgbClr val="323f4f"/>
                </a:solidFill>
                <a:latin typeface="Arial"/>
                <a:ea typeface="Arial"/>
              </a:rPr>
              <a:t>는 </a:t>
            </a:r>
            <a:r>
              <a:rPr b="1" lang="en-US" sz="1300" spc="-1" strike="noStrike">
                <a:solidFill>
                  <a:srgbClr val="323f4f"/>
                </a:solidFill>
                <a:latin typeface="Arial"/>
                <a:ea typeface="Arial"/>
              </a:rPr>
              <a:t>non-linear model </a:t>
            </a:r>
            <a:r>
              <a:rPr b="0" lang="en-US" sz="1300" spc="-1" strike="noStrike">
                <a:solidFill>
                  <a:srgbClr val="323f4f"/>
                </a:solidFill>
                <a:latin typeface="Arial"/>
                <a:ea typeface="Arial"/>
              </a:rPr>
              <a:t>이며 동시에</a:t>
            </a:r>
            <a:r>
              <a:rPr b="1" lang="en-US" sz="1300" spc="-1" strike="noStrike">
                <a:solidFill>
                  <a:srgbClr val="323f4f"/>
                </a:solidFill>
                <a:latin typeface="Arial"/>
                <a:ea typeface="Arial"/>
              </a:rPr>
              <a:t>, </a:t>
            </a:r>
            <a:r>
              <a:rPr b="1" lang="en-US" sz="1300" spc="-1" strike="noStrike">
                <a:solidFill>
                  <a:srgbClr val="cc0000"/>
                </a:solidFill>
                <a:latin typeface="Arial"/>
                <a:ea typeface="Arial"/>
              </a:rPr>
              <a:t>bias</a:t>
            </a:r>
            <a:r>
              <a:rPr b="0" lang="en-US" sz="1300" spc="-1" strike="noStrike">
                <a:solidFill>
                  <a:srgbClr val="323f4f"/>
                </a:solidFill>
                <a:latin typeface="Arial"/>
                <a:ea typeface="Arial"/>
              </a:rPr>
              <a:t>가 굉장히 </a:t>
            </a:r>
            <a:r>
              <a:rPr b="1" lang="en-US" sz="1300" spc="-1" strike="noStrike">
                <a:solidFill>
                  <a:srgbClr val="cc0000"/>
                </a:solidFill>
                <a:latin typeface="Arial"/>
                <a:ea typeface="Arial"/>
              </a:rPr>
              <a:t>낮고</a:t>
            </a:r>
            <a:r>
              <a:rPr b="0" lang="en-US" sz="1300" spc="-1" strike="noStrike">
                <a:solidFill>
                  <a:srgbClr val="323f4f"/>
                </a:solidFill>
                <a:latin typeface="Arial"/>
                <a:ea typeface="Arial"/>
              </a:rPr>
              <a:t>, </a:t>
            </a:r>
            <a:r>
              <a:rPr b="1" lang="en-US" sz="1300" spc="-1" strike="noStrike">
                <a:solidFill>
                  <a:srgbClr val="cc0000"/>
                </a:solidFill>
                <a:latin typeface="Arial"/>
                <a:ea typeface="Arial"/>
              </a:rPr>
              <a:t>variance</a:t>
            </a:r>
            <a:r>
              <a:rPr b="0" lang="en-US" sz="1300" spc="-1" strike="noStrike">
                <a:solidFill>
                  <a:srgbClr val="323f4f"/>
                </a:solidFill>
                <a:latin typeface="Arial"/>
                <a:ea typeface="Arial"/>
              </a:rPr>
              <a:t>가 굉장히 </a:t>
            </a:r>
            <a:r>
              <a:rPr b="1" lang="en-US" sz="1300" spc="-1" strike="noStrike">
                <a:solidFill>
                  <a:srgbClr val="cc0000"/>
                </a:solidFill>
                <a:latin typeface="Arial"/>
                <a:ea typeface="Arial"/>
              </a:rPr>
              <a:t>높음</a:t>
            </a:r>
            <a:r>
              <a:rPr b="0" lang="en-US" sz="1300" spc="-1" strike="noStrike">
                <a:solidFill>
                  <a:srgbClr val="323f4f"/>
                </a:solidFill>
                <a:latin typeface="Arial"/>
                <a:ea typeface="Arial"/>
              </a:rPr>
              <a:t>.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09" name="CustomShape 5"/>
          <p:cNvSpPr/>
          <p:nvPr/>
        </p:nvSpPr>
        <p:spPr>
          <a:xfrm>
            <a:off x="227880" y="5203440"/>
            <a:ext cx="8253720" cy="13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310680">
              <a:lnSpc>
                <a:spcPct val="90000"/>
              </a:lnSpc>
              <a:buClr>
                <a:srgbClr val="5a6e8c"/>
              </a:buClr>
              <a:buFont typeface="Arial"/>
              <a:buChar char="-"/>
            </a:pP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구현 방식에 따라서 </a:t>
            </a:r>
            <a:r>
              <a:rPr b="1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categorical data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와 </a:t>
            </a:r>
            <a:r>
              <a:rPr b="1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numerical data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가 혼재된 데이터를 학습시킬 수 있음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.</a:t>
            </a:r>
            <a:endParaRPr b="0" lang="en-US" sz="1300" spc="-1" strike="noStrike">
              <a:latin typeface="Arial"/>
            </a:endParaRPr>
          </a:p>
          <a:p>
            <a:pPr marL="457200">
              <a:lnSpc>
                <a:spcPct val="90000"/>
              </a:lnSpc>
            </a:pPr>
            <a:endParaRPr b="0" lang="en-US" sz="1300" spc="-1" strike="noStrike">
              <a:latin typeface="Arial"/>
            </a:endParaRPr>
          </a:p>
          <a:p>
            <a:pPr marL="457200" indent="-310680">
              <a:lnSpc>
                <a:spcPct val="90000"/>
              </a:lnSpc>
              <a:buClr>
                <a:srgbClr val="5a6e8c"/>
              </a:buClr>
              <a:buFont typeface="Arial"/>
              <a:buChar char="-"/>
            </a:pP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구현 방식에 따라서 </a:t>
            </a:r>
            <a:r>
              <a:rPr b="1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classification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뿐만 아니라</a:t>
            </a:r>
            <a:r>
              <a:rPr b="1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 </a:t>
            </a:r>
            <a:r>
              <a:rPr b="1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regression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문제 또한 풀 수 있음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.</a:t>
            </a:r>
            <a:endParaRPr b="0" lang="en-US" sz="1300" spc="-1" strike="noStrike">
              <a:latin typeface="Arial"/>
            </a:endParaRPr>
          </a:p>
          <a:p>
            <a:pPr marL="457200">
              <a:lnSpc>
                <a:spcPct val="90000"/>
              </a:lnSpc>
            </a:pPr>
            <a:endParaRPr b="0" lang="en-US" sz="1300" spc="-1" strike="noStrike">
              <a:latin typeface="Arial"/>
            </a:endParaRPr>
          </a:p>
          <a:p>
            <a:pPr marL="457200">
              <a:lnSpc>
                <a:spcPct val="90000"/>
              </a:lnSpc>
            </a:pPr>
            <a:r>
              <a:rPr b="1" i="1" lang="en-US" sz="1300" spc="-1" strike="noStrike">
                <a:solidFill>
                  <a:srgbClr val="cc0000"/>
                </a:solidFill>
                <a:latin typeface="Arial"/>
                <a:ea typeface="Arial"/>
              </a:rPr>
              <a:t>하지만</a:t>
            </a:r>
            <a:r>
              <a:rPr b="1" i="1" lang="en-US" sz="1300" spc="-1" strike="noStrike">
                <a:solidFill>
                  <a:srgbClr val="cc0000"/>
                </a:solidFill>
                <a:latin typeface="Arial"/>
                <a:ea typeface="Arial"/>
              </a:rPr>
              <a:t>...</a:t>
            </a:r>
            <a:endParaRPr b="0" lang="en-US" sz="1300" spc="-1" strike="noStrike">
              <a:latin typeface="Arial"/>
            </a:endParaRPr>
          </a:p>
          <a:p>
            <a:pPr marL="457200">
              <a:lnSpc>
                <a:spcPct val="90000"/>
              </a:lnSpc>
            </a:pPr>
            <a:r>
              <a:rPr b="1" i="1" lang="en-US" sz="1200" spc="-1" strike="noStrike">
                <a:solidFill>
                  <a:srgbClr val="cc0000"/>
                </a:solidFill>
                <a:latin typeface="Arial"/>
                <a:ea typeface="Arial"/>
              </a:rPr>
              <a:t>sklearn </a:t>
            </a:r>
            <a:r>
              <a:rPr b="1" i="1" lang="en-US" sz="1200" spc="-1" strike="noStrike">
                <a:solidFill>
                  <a:srgbClr val="cc0000"/>
                </a:solidFill>
                <a:latin typeface="Arial"/>
                <a:ea typeface="Arial"/>
              </a:rPr>
              <a:t>기준</a:t>
            </a:r>
            <a:r>
              <a:rPr b="1" i="1" lang="en-US" sz="1200" spc="-1" strike="noStrike">
                <a:solidFill>
                  <a:srgbClr val="cc0000"/>
                </a:solidFill>
                <a:latin typeface="Arial"/>
                <a:ea typeface="Arial"/>
              </a:rPr>
              <a:t>, classification</a:t>
            </a:r>
            <a:r>
              <a:rPr b="1" i="1" lang="en-US" sz="1200" spc="-1" strike="noStrike">
                <a:solidFill>
                  <a:srgbClr val="cc0000"/>
                </a:solidFill>
                <a:latin typeface="Arial"/>
                <a:ea typeface="Arial"/>
              </a:rPr>
              <a:t>은 </a:t>
            </a:r>
            <a:r>
              <a:rPr b="1" i="1" lang="en-US" sz="1200" spc="-1" strike="noStrike">
                <a:solidFill>
                  <a:srgbClr val="cc0000"/>
                </a:solidFill>
                <a:latin typeface="Arial"/>
                <a:ea typeface="Arial"/>
              </a:rPr>
              <a:t>categorical data, regression</a:t>
            </a:r>
            <a:r>
              <a:rPr b="1" i="1" lang="en-US" sz="1200" spc="-1" strike="noStrike">
                <a:solidFill>
                  <a:srgbClr val="cc0000"/>
                </a:solidFill>
                <a:latin typeface="Arial"/>
                <a:ea typeface="Arial"/>
              </a:rPr>
              <a:t>은 </a:t>
            </a:r>
            <a:r>
              <a:rPr b="1" i="1" lang="en-US" sz="1200" spc="-1" strike="noStrike">
                <a:solidFill>
                  <a:srgbClr val="cc0000"/>
                </a:solidFill>
                <a:latin typeface="Arial"/>
                <a:ea typeface="Arial"/>
              </a:rPr>
              <a:t>numerical data</a:t>
            </a:r>
            <a:r>
              <a:rPr b="1" i="1" lang="en-US" sz="1200" spc="-1" strike="noStrike">
                <a:solidFill>
                  <a:srgbClr val="cc0000"/>
                </a:solidFill>
                <a:latin typeface="Arial"/>
                <a:ea typeface="Arial"/>
              </a:rPr>
              <a:t>만 사용할 수 있게 만들어져 있음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310" name="Google Shape;395;p10" descr=""/>
          <p:cNvPicPr/>
          <p:nvPr/>
        </p:nvPicPr>
        <p:blipFill>
          <a:blip r:embed="rId1"/>
          <a:stretch/>
        </p:blipFill>
        <p:spPr>
          <a:xfrm>
            <a:off x="5645520" y="1285200"/>
            <a:ext cx="3245760" cy="2602800"/>
          </a:xfrm>
          <a:prstGeom prst="rect">
            <a:avLst/>
          </a:prstGeom>
          <a:ln>
            <a:noFill/>
          </a:ln>
        </p:spPr>
      </p:pic>
      <p:pic>
        <p:nvPicPr>
          <p:cNvPr id="311" name="Google Shape;396;p10" descr=""/>
          <p:cNvPicPr/>
          <p:nvPr/>
        </p:nvPicPr>
        <p:blipFill>
          <a:blip r:embed="rId2"/>
          <a:stretch/>
        </p:blipFill>
        <p:spPr>
          <a:xfrm>
            <a:off x="110160" y="1383840"/>
            <a:ext cx="5454720" cy="2131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318600" y="228600"/>
            <a:ext cx="8071920" cy="48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999999"/>
                </a:solidFill>
                <a:latin typeface="Arial"/>
                <a:ea typeface="Arial"/>
              </a:rPr>
              <a:t>(Optional) Pseudo code (ID3 algorithm, classification)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261720" y="6356520"/>
            <a:ext cx="2770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3"/>
          <p:cNvSpPr/>
          <p:nvPr/>
        </p:nvSpPr>
        <p:spPr>
          <a:xfrm>
            <a:off x="3588840" y="6356520"/>
            <a:ext cx="20563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fld id="{825A01B1-910C-4644-8E9A-4B61D67DC22F}" type="slidenum">
              <a:rPr b="0" lang="en-US" sz="800" spc="-1" strike="noStrike">
                <a:solidFill>
                  <a:srgbClr val="757070"/>
                </a:solidFill>
                <a:latin typeface="Calibri"/>
                <a:ea typeface="Calibri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315" name="CustomShape 4"/>
          <p:cNvSpPr/>
          <p:nvPr/>
        </p:nvSpPr>
        <p:spPr>
          <a:xfrm>
            <a:off x="4249800" y="3117960"/>
            <a:ext cx="4623480" cy="53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90000"/>
              </a:lnSpc>
            </a:pP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모든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attribute (column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값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)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에 대해서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impurity measure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계산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,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316" name="Google Shape;405;p11" descr=""/>
          <p:cNvPicPr/>
          <p:nvPr/>
        </p:nvPicPr>
        <p:blipFill>
          <a:blip r:embed="rId1"/>
          <a:stretch/>
        </p:blipFill>
        <p:spPr>
          <a:xfrm>
            <a:off x="468000" y="1335240"/>
            <a:ext cx="3735000" cy="3766680"/>
          </a:xfrm>
          <a:prstGeom prst="rect">
            <a:avLst/>
          </a:prstGeom>
          <a:ln>
            <a:noFill/>
          </a:ln>
        </p:spPr>
      </p:pic>
      <p:sp>
        <p:nvSpPr>
          <p:cNvPr id="317" name="CustomShape 5"/>
          <p:cNvSpPr/>
          <p:nvPr/>
        </p:nvSpPr>
        <p:spPr>
          <a:xfrm>
            <a:off x="4203720" y="1411200"/>
            <a:ext cx="4469760" cy="89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90000"/>
              </a:lnSpc>
            </a:pPr>
            <a:r>
              <a:rPr b="1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decision tree </a:t>
            </a:r>
            <a:r>
              <a:rPr b="1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알고리즘의 </a:t>
            </a:r>
            <a:r>
              <a:rPr b="1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recursive case</a:t>
            </a:r>
            <a:r>
              <a:rPr b="1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는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흔한  </a:t>
            </a:r>
            <a:r>
              <a:rPr b="1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argmin / argmax</a:t>
            </a:r>
            <a:r>
              <a:rPr b="1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값 구하는 코드 구조를 띔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base case</a:t>
            </a:r>
            <a:r>
              <a:rPr b="1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는 각종 조건이 사용되며</a:t>
            </a:r>
            <a:r>
              <a:rPr b="1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, </a:t>
            </a:r>
            <a:r>
              <a:rPr b="1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대부분 </a:t>
            </a:r>
            <a:r>
              <a:rPr b="1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regularization</a:t>
            </a:r>
            <a:r>
              <a:rPr b="1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을 위해서 정의됨</a:t>
            </a:r>
            <a:r>
              <a:rPr b="1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.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18" name="CustomShape 6"/>
          <p:cNvSpPr/>
          <p:nvPr/>
        </p:nvSpPr>
        <p:spPr>
          <a:xfrm>
            <a:off x="4203720" y="3827520"/>
            <a:ext cx="4715640" cy="160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90000"/>
              </a:lnSpc>
            </a:pP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데이터를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impurity measure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가 가장 낮은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(gain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이 가장 높은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) attribute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값을 기준으로 나눈 후에 재귀적으로 반복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.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3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3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3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종료 조건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(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혹은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recursion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의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base case)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은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구체적인 구현에 따라 다르게 정의됨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. 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sklearn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기준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max_depth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로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tree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의 최대 깊이를 설정함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.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19" name="CustomShape 7"/>
          <p:cNvSpPr/>
          <p:nvPr/>
        </p:nvSpPr>
        <p:spPr>
          <a:xfrm>
            <a:off x="4268520" y="3359160"/>
            <a:ext cx="3972240" cy="3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90000"/>
              </a:lnSpc>
            </a:pP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argmax</a:t>
            </a:r>
            <a:r>
              <a:rPr b="0" lang="en-US" sz="800" spc="-1" strike="noStrike">
                <a:solidFill>
                  <a:srgbClr val="5a6e8c"/>
                </a:solidFill>
                <a:latin typeface="Arial"/>
                <a:ea typeface="Arial"/>
              </a:rPr>
              <a:t>attr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(impurity_measure) 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업데이트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20" name="CustomShape 8"/>
          <p:cNvSpPr/>
          <p:nvPr/>
        </p:nvSpPr>
        <p:spPr>
          <a:xfrm>
            <a:off x="468000" y="970920"/>
            <a:ext cx="50871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impurity measure in ID3: Information Gain (KL-Divergence)</a:t>
            </a:r>
            <a:endParaRPr b="0" lang="en-US" sz="13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318600" y="228600"/>
            <a:ext cx="8320320" cy="48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999999"/>
                </a:solidFill>
                <a:latin typeface="Arial"/>
                <a:ea typeface="Arial"/>
              </a:rPr>
              <a:t>(Optional) Entropy (Categorical data, classification)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2" name="CustomShape 2"/>
          <p:cNvSpPr/>
          <p:nvPr/>
        </p:nvSpPr>
        <p:spPr>
          <a:xfrm>
            <a:off x="261720" y="6356520"/>
            <a:ext cx="2770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CustomShape 3"/>
          <p:cNvSpPr/>
          <p:nvPr/>
        </p:nvSpPr>
        <p:spPr>
          <a:xfrm>
            <a:off x="3588840" y="6356520"/>
            <a:ext cx="20563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fld id="{9124AAA8-FA50-4584-B510-59A92E235052}" type="slidenum">
              <a:rPr b="0" lang="en-US" sz="800" spc="-1" strike="noStrike">
                <a:solidFill>
                  <a:srgbClr val="757070"/>
                </a:solidFill>
                <a:latin typeface="Calibri"/>
                <a:ea typeface="Calibri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324" name="CustomShape 4"/>
          <p:cNvSpPr/>
          <p:nvPr/>
        </p:nvSpPr>
        <p:spPr>
          <a:xfrm>
            <a:off x="402840" y="867960"/>
            <a:ext cx="823608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4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1"/>
              </a:rPr>
              <a:t>https://pms.maum.ai/confluence/display/~hjchoi@mindslab.ai/Infortmation+Theory%3A+Entropy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325" name="CustomShape 5"/>
          <p:cNvSpPr/>
          <p:nvPr/>
        </p:nvSpPr>
        <p:spPr>
          <a:xfrm>
            <a:off x="402840" y="5673240"/>
            <a:ext cx="8515440" cy="67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90000"/>
              </a:lnSpc>
            </a:pPr>
            <a:r>
              <a:rPr b="0" lang="en-US" sz="12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2"/>
              </a:rPr>
              <a:t>https://hyunw.kim/blog/2017/10/14/Entropy.html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블로그 글 참조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. (entropy, cross entropy, KL-Divergence)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ID3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알고리즘에서 쓰이는 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Information Gain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은 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KL-Divergence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와 사실상 동일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더 자세한 블로그 글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: </a:t>
            </a:r>
            <a:r>
              <a:rPr b="0" lang="en-US" sz="12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3"/>
              </a:rPr>
              <a:t>http://colah.github.io/posts/2015-09-Visual-Information/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326" name="Google Shape;419;p12" descr=""/>
          <p:cNvPicPr/>
          <p:nvPr/>
        </p:nvPicPr>
        <p:blipFill>
          <a:blip r:embed="rId4"/>
          <a:stretch/>
        </p:blipFill>
        <p:spPr>
          <a:xfrm>
            <a:off x="491760" y="1277280"/>
            <a:ext cx="3943080" cy="590040"/>
          </a:xfrm>
          <a:prstGeom prst="rect">
            <a:avLst/>
          </a:prstGeom>
          <a:ln>
            <a:noFill/>
          </a:ln>
        </p:spPr>
      </p:pic>
      <p:pic>
        <p:nvPicPr>
          <p:cNvPr id="327" name="Google Shape;420;p12" descr=""/>
          <p:cNvPicPr/>
          <p:nvPr/>
        </p:nvPicPr>
        <p:blipFill>
          <a:blip r:embed="rId5"/>
          <a:stretch/>
        </p:blipFill>
        <p:spPr>
          <a:xfrm>
            <a:off x="442440" y="2959920"/>
            <a:ext cx="1043640" cy="2692440"/>
          </a:xfrm>
          <a:prstGeom prst="rect">
            <a:avLst/>
          </a:prstGeom>
          <a:ln>
            <a:noFill/>
          </a:ln>
        </p:spPr>
      </p:pic>
      <p:pic>
        <p:nvPicPr>
          <p:cNvPr id="328" name="Google Shape;421;p12" descr=""/>
          <p:cNvPicPr/>
          <p:nvPr/>
        </p:nvPicPr>
        <p:blipFill>
          <a:blip r:embed="rId6"/>
          <a:stretch/>
        </p:blipFill>
        <p:spPr>
          <a:xfrm>
            <a:off x="1730520" y="3027240"/>
            <a:ext cx="4280400" cy="2583360"/>
          </a:xfrm>
          <a:prstGeom prst="rect">
            <a:avLst/>
          </a:prstGeom>
          <a:ln>
            <a:noFill/>
          </a:ln>
        </p:spPr>
      </p:pic>
      <p:pic>
        <p:nvPicPr>
          <p:cNvPr id="329" name="Google Shape;422;p12" descr=""/>
          <p:cNvPicPr/>
          <p:nvPr/>
        </p:nvPicPr>
        <p:blipFill>
          <a:blip r:embed="rId7"/>
          <a:stretch/>
        </p:blipFill>
        <p:spPr>
          <a:xfrm>
            <a:off x="6064200" y="3368520"/>
            <a:ext cx="2574720" cy="2198880"/>
          </a:xfrm>
          <a:prstGeom prst="rect">
            <a:avLst/>
          </a:prstGeom>
          <a:ln>
            <a:noFill/>
          </a:ln>
        </p:spPr>
      </p:pic>
      <p:sp>
        <p:nvSpPr>
          <p:cNvPr id="330" name="CustomShape 6"/>
          <p:cNvSpPr/>
          <p:nvPr/>
        </p:nvSpPr>
        <p:spPr>
          <a:xfrm>
            <a:off x="402840" y="2509920"/>
            <a:ext cx="8576280" cy="34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90000"/>
              </a:lnSpc>
            </a:pPr>
            <a:r>
              <a:rPr b="0" lang="en-US" sz="1200" spc="-1" strike="noStrike">
                <a:solidFill>
                  <a:srgbClr val="5a6e8c"/>
                </a:solidFill>
                <a:latin typeface="Arial"/>
                <a:ea typeface="Arial"/>
              </a:rPr>
              <a:t>attribute D</a:t>
            </a:r>
            <a:r>
              <a:rPr b="0" lang="en-US" sz="1200" spc="-1" strike="noStrike">
                <a:solidFill>
                  <a:srgbClr val="5a6e8c"/>
                </a:solidFill>
                <a:latin typeface="Arial"/>
                <a:ea typeface="Arial"/>
              </a:rPr>
              <a:t>에서 랜덤하게 고른 </a:t>
            </a:r>
            <a:r>
              <a:rPr b="0" lang="en-US" sz="1200" spc="-1" strike="noStrike">
                <a:solidFill>
                  <a:srgbClr val="5a6e8c"/>
                </a:solidFill>
                <a:latin typeface="Arial"/>
                <a:ea typeface="Arial"/>
              </a:rPr>
              <a:t>1.4</a:t>
            </a:r>
            <a:r>
              <a:rPr b="0" lang="en-US" sz="1200" spc="-1" strike="noStrike">
                <a:solidFill>
                  <a:srgbClr val="5a6e8c"/>
                </a:solidFill>
                <a:latin typeface="Arial"/>
                <a:ea typeface="Arial"/>
              </a:rPr>
              <a:t>값을 기준으로 잡아서 </a:t>
            </a:r>
            <a:r>
              <a:rPr b="0" lang="en-US" sz="1200" spc="-1" strike="noStrike">
                <a:solidFill>
                  <a:srgbClr val="5a6e8c"/>
                </a:solidFill>
                <a:latin typeface="Arial"/>
                <a:ea typeface="Arial"/>
              </a:rPr>
              <a:t>I3D </a:t>
            </a:r>
            <a:r>
              <a:rPr b="0" lang="en-US" sz="1200" spc="-1" strike="noStrike">
                <a:solidFill>
                  <a:srgbClr val="5a6e8c"/>
                </a:solidFill>
                <a:latin typeface="Arial"/>
                <a:ea typeface="Arial"/>
              </a:rPr>
              <a:t>알고리즘의 </a:t>
            </a:r>
            <a:r>
              <a:rPr b="0" lang="en-US" sz="1200" spc="-1" strike="noStrike">
                <a:solidFill>
                  <a:srgbClr val="5a6e8c"/>
                </a:solidFill>
                <a:latin typeface="Arial"/>
                <a:ea typeface="Arial"/>
              </a:rPr>
              <a:t>impurity measurement (information gain) </a:t>
            </a:r>
            <a:r>
              <a:rPr b="0" lang="en-US" sz="1200" spc="-1" strike="noStrike">
                <a:solidFill>
                  <a:srgbClr val="5a6e8c"/>
                </a:solidFill>
                <a:latin typeface="Arial"/>
                <a:ea typeface="Arial"/>
              </a:rPr>
              <a:t>계산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31" name="CustomShape 7"/>
          <p:cNvSpPr/>
          <p:nvPr/>
        </p:nvSpPr>
        <p:spPr>
          <a:xfrm>
            <a:off x="402840" y="1818360"/>
            <a:ext cx="8515440" cy="53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90000"/>
              </a:lnSpc>
            </a:pPr>
            <a:r>
              <a:rPr b="1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Cross_Entropy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(target, estimated) - </a:t>
            </a:r>
            <a:r>
              <a:rPr b="1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Entropy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(estimated) = </a:t>
            </a:r>
            <a:r>
              <a:rPr b="1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KL-Divergence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대략 이런 관계도만 이해하면 됨</a:t>
            </a:r>
            <a:r>
              <a:rPr b="0" lang="en-US" sz="1300" spc="-1" strike="noStrike">
                <a:solidFill>
                  <a:srgbClr val="5a6e8c"/>
                </a:solidFill>
                <a:latin typeface="Arial"/>
                <a:ea typeface="Arial"/>
              </a:rPr>
              <a:t>.</a:t>
            </a:r>
            <a:endParaRPr b="0" lang="en-US" sz="13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2022-08-25T16:51:07Z</dcterms:modified>
  <cp:revision>1</cp:revision>
  <dc:subject/>
  <dc:title/>
</cp:coreProperties>
</file>